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7"/>
  </p:notesMasterIdLst>
  <p:sldIdLst>
    <p:sldId id="256" r:id="rId2"/>
    <p:sldId id="281" r:id="rId3"/>
    <p:sldId id="280" r:id="rId4"/>
    <p:sldId id="278" r:id="rId5"/>
    <p:sldId id="258" r:id="rId6"/>
    <p:sldId id="271" r:id="rId7"/>
    <p:sldId id="276" r:id="rId8"/>
    <p:sldId id="272" r:id="rId9"/>
    <p:sldId id="273" r:id="rId10"/>
    <p:sldId id="274" r:id="rId11"/>
    <p:sldId id="270" r:id="rId12"/>
    <p:sldId id="282" r:id="rId13"/>
    <p:sldId id="279" r:id="rId14"/>
    <p:sldId id="277"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8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4C7E2-EF79-421F-AFC8-A42F705AE5AD}" type="datetimeFigureOut">
              <a:rPr lang="uk-UA" smtClean="0"/>
              <a:t>05.12.2024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A6CD1-117C-4941-84A0-ED3B60A18EC0}" type="slidenum">
              <a:rPr lang="uk-UA" smtClean="0"/>
              <a:t>‹№›</a:t>
            </a:fld>
            <a:endParaRPr lang="uk-UA"/>
          </a:p>
        </p:txBody>
      </p:sp>
    </p:spTree>
    <p:extLst>
      <p:ext uri="{BB962C8B-B14F-4D97-AF65-F5344CB8AC3E}">
        <p14:creationId xmlns:p14="http://schemas.microsoft.com/office/powerpoint/2010/main" val="179627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1</a:t>
            </a:fld>
            <a:endParaRPr lang="uk-UA"/>
          </a:p>
        </p:txBody>
      </p:sp>
    </p:spTree>
    <p:extLst>
      <p:ext uri="{BB962C8B-B14F-4D97-AF65-F5344CB8AC3E}">
        <p14:creationId xmlns:p14="http://schemas.microsoft.com/office/powerpoint/2010/main" val="178443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13</a:t>
            </a:fld>
            <a:endParaRPr lang="uk-UA"/>
          </a:p>
        </p:txBody>
      </p:sp>
    </p:spTree>
    <p:extLst>
      <p:ext uri="{BB962C8B-B14F-4D97-AF65-F5344CB8AC3E}">
        <p14:creationId xmlns:p14="http://schemas.microsoft.com/office/powerpoint/2010/main" val="45569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14</a:t>
            </a:fld>
            <a:endParaRPr lang="uk-UA"/>
          </a:p>
        </p:txBody>
      </p:sp>
    </p:spTree>
    <p:extLst>
      <p:ext uri="{BB962C8B-B14F-4D97-AF65-F5344CB8AC3E}">
        <p14:creationId xmlns:p14="http://schemas.microsoft.com/office/powerpoint/2010/main" val="65260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15</a:t>
            </a:fld>
            <a:endParaRPr lang="uk-UA"/>
          </a:p>
        </p:txBody>
      </p:sp>
    </p:spTree>
    <p:extLst>
      <p:ext uri="{BB962C8B-B14F-4D97-AF65-F5344CB8AC3E}">
        <p14:creationId xmlns:p14="http://schemas.microsoft.com/office/powerpoint/2010/main" val="297926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4</a:t>
            </a:fld>
            <a:endParaRPr lang="uk-UA"/>
          </a:p>
        </p:txBody>
      </p:sp>
    </p:spTree>
    <p:extLst>
      <p:ext uri="{BB962C8B-B14F-4D97-AF65-F5344CB8AC3E}">
        <p14:creationId xmlns:p14="http://schemas.microsoft.com/office/powerpoint/2010/main" val="316327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5</a:t>
            </a:fld>
            <a:endParaRPr lang="uk-UA"/>
          </a:p>
        </p:txBody>
      </p:sp>
    </p:spTree>
    <p:extLst>
      <p:ext uri="{BB962C8B-B14F-4D97-AF65-F5344CB8AC3E}">
        <p14:creationId xmlns:p14="http://schemas.microsoft.com/office/powerpoint/2010/main" val="97031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6</a:t>
            </a:fld>
            <a:endParaRPr lang="uk-UA"/>
          </a:p>
        </p:txBody>
      </p:sp>
    </p:spTree>
    <p:extLst>
      <p:ext uri="{BB962C8B-B14F-4D97-AF65-F5344CB8AC3E}">
        <p14:creationId xmlns:p14="http://schemas.microsoft.com/office/powerpoint/2010/main" val="409991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7</a:t>
            </a:fld>
            <a:endParaRPr lang="uk-UA"/>
          </a:p>
        </p:txBody>
      </p:sp>
    </p:spTree>
    <p:extLst>
      <p:ext uri="{BB962C8B-B14F-4D97-AF65-F5344CB8AC3E}">
        <p14:creationId xmlns:p14="http://schemas.microsoft.com/office/powerpoint/2010/main" val="50002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8</a:t>
            </a:fld>
            <a:endParaRPr lang="uk-UA"/>
          </a:p>
        </p:txBody>
      </p:sp>
    </p:spTree>
    <p:extLst>
      <p:ext uri="{BB962C8B-B14F-4D97-AF65-F5344CB8AC3E}">
        <p14:creationId xmlns:p14="http://schemas.microsoft.com/office/powerpoint/2010/main" val="46388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9</a:t>
            </a:fld>
            <a:endParaRPr lang="uk-UA"/>
          </a:p>
        </p:txBody>
      </p:sp>
    </p:spTree>
    <p:extLst>
      <p:ext uri="{BB962C8B-B14F-4D97-AF65-F5344CB8AC3E}">
        <p14:creationId xmlns:p14="http://schemas.microsoft.com/office/powerpoint/2010/main" val="71918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10</a:t>
            </a:fld>
            <a:endParaRPr lang="uk-UA"/>
          </a:p>
        </p:txBody>
      </p:sp>
    </p:spTree>
    <p:extLst>
      <p:ext uri="{BB962C8B-B14F-4D97-AF65-F5344CB8AC3E}">
        <p14:creationId xmlns:p14="http://schemas.microsoft.com/office/powerpoint/2010/main" val="33071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859A6CD1-117C-4941-84A0-ED3B60A18EC0}" type="slidenum">
              <a:rPr lang="uk-UA" smtClean="0"/>
              <a:t>11</a:t>
            </a:fld>
            <a:endParaRPr lang="uk-UA"/>
          </a:p>
        </p:txBody>
      </p:sp>
    </p:spTree>
    <p:extLst>
      <p:ext uri="{BB962C8B-B14F-4D97-AF65-F5344CB8AC3E}">
        <p14:creationId xmlns:p14="http://schemas.microsoft.com/office/powerpoint/2010/main" val="232580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154567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201718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62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71741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4083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7759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205944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354346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102786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796A585-EBE9-4096-81D2-6465577E5F62}" type="datetimeFigureOut">
              <a:rPr lang="uk-UA" smtClean="0"/>
              <a:t>05.12.2024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307572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796A585-EBE9-4096-81D2-6465577E5F62}" type="datetimeFigureOut">
              <a:rPr lang="uk-UA" smtClean="0"/>
              <a:t>05.12.2024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227964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796A585-EBE9-4096-81D2-6465577E5F62}" type="datetimeFigureOut">
              <a:rPr lang="uk-UA" smtClean="0"/>
              <a:t>05.12.2024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195614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796A585-EBE9-4096-81D2-6465577E5F62}" type="datetimeFigureOut">
              <a:rPr lang="uk-UA" smtClean="0"/>
              <a:t>05.12.2024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258091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6A585-EBE9-4096-81D2-6465577E5F62}" type="datetimeFigureOut">
              <a:rPr lang="uk-UA" smtClean="0"/>
              <a:t>05.12.2024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1405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796A585-EBE9-4096-81D2-6465577E5F62}" type="datetimeFigureOut">
              <a:rPr lang="uk-UA" smtClean="0"/>
              <a:t>05.12.2024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745A820-CB7B-4177-B8A6-D143410156E9}" type="slidenum">
              <a:rPr lang="uk-UA" smtClean="0"/>
              <a:t>‹№›</a:t>
            </a:fld>
            <a:endParaRPr lang="uk-UA"/>
          </a:p>
        </p:txBody>
      </p:sp>
    </p:spTree>
    <p:extLst>
      <p:ext uri="{BB962C8B-B14F-4D97-AF65-F5344CB8AC3E}">
        <p14:creationId xmlns:p14="http://schemas.microsoft.com/office/powerpoint/2010/main" val="108213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745A820-CB7B-4177-B8A6-D143410156E9}" type="slidenum">
              <a:rPr lang="uk-UA" smtClean="0"/>
              <a:t>‹№›</a:t>
            </a:fld>
            <a:endParaRPr lang="uk-UA"/>
          </a:p>
        </p:txBody>
      </p:sp>
      <p:sp>
        <p:nvSpPr>
          <p:cNvPr id="5" name="Date Placeholder 4"/>
          <p:cNvSpPr>
            <a:spLocks noGrp="1"/>
          </p:cNvSpPr>
          <p:nvPr>
            <p:ph type="dt" sz="half" idx="10"/>
          </p:nvPr>
        </p:nvSpPr>
        <p:spPr/>
        <p:txBody>
          <a:bodyPr/>
          <a:lstStyle/>
          <a:p>
            <a:fld id="{0796A585-EBE9-4096-81D2-6465577E5F62}" type="datetimeFigureOut">
              <a:rPr lang="uk-UA" smtClean="0"/>
              <a:t>05.12.2024</a:t>
            </a:fld>
            <a:endParaRPr lang="uk-UA"/>
          </a:p>
        </p:txBody>
      </p:sp>
    </p:spTree>
    <p:extLst>
      <p:ext uri="{BB962C8B-B14F-4D97-AF65-F5344CB8AC3E}">
        <p14:creationId xmlns:p14="http://schemas.microsoft.com/office/powerpoint/2010/main" val="369223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96A585-EBE9-4096-81D2-6465577E5F62}" type="datetimeFigureOut">
              <a:rPr lang="uk-UA" smtClean="0"/>
              <a:t>05.12.2024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45A820-CB7B-4177-B8A6-D143410156E9}" type="slidenum">
              <a:rPr lang="uk-UA" smtClean="0"/>
              <a:t>‹№›</a:t>
            </a:fld>
            <a:endParaRPr lang="uk-UA"/>
          </a:p>
        </p:txBody>
      </p:sp>
    </p:spTree>
    <p:extLst>
      <p:ext uri="{BB962C8B-B14F-4D97-AF65-F5344CB8AC3E}">
        <p14:creationId xmlns:p14="http://schemas.microsoft.com/office/powerpoint/2010/main" val="11164194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on.gov.ua/ua/npa/pro-zatverdzhennya-tipovoyi-osvitnoyi-programi-dlya-5-9-klasiv-zagalnoyi-serednoyi-osviti"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on.gov.ua/npa/pro-vnesennia-zmin-do-typovoi-osvitnoi-prohramy-dlia-5-9-klasiv-zakladiv-zahalnoi-serednoi-osvity" TargetMode="External"/><Relationship Id="rId2" Type="http://schemas.openxmlformats.org/officeDocument/2006/relationships/hyperlink" Target="https://osvita.ua/legislation/law/223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on.gov.ua/npa/pro-zatverdzhennia-rekomendatsii-shchodo-otsiniuvannia-rezultativ-navchanni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hyperlink" Target="https://mon.gov.ua/storage/app/uploads/public/628/767/d0e/628767d0e61a5998172405.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svita.ua/legislation/Ser_osv/7688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6AB7D7-68F4-4C3F-9D58-57248BEC0971}"/>
              </a:ext>
            </a:extLst>
          </p:cNvPr>
          <p:cNvSpPr>
            <a:spLocks noGrp="1"/>
          </p:cNvSpPr>
          <p:nvPr>
            <p:ph type="ctrTitle" idx="4294967295"/>
          </p:nvPr>
        </p:nvSpPr>
        <p:spPr>
          <a:xfrm>
            <a:off x="801510" y="763571"/>
            <a:ext cx="9708445" cy="2746392"/>
          </a:xfrm>
        </p:spPr>
        <p:txBody>
          <a:bodyPr>
            <a:normAutofit fontScale="90000"/>
          </a:bodyPr>
          <a:lstStyle/>
          <a:p>
            <a:pPr algn="ctr"/>
            <a:r>
              <a:rPr lang="uk-UA" sz="5300" dirty="0">
                <a:solidFill>
                  <a:schemeClr val="tx2">
                    <a:lumMod val="50000"/>
                  </a:schemeClr>
                </a:solidFill>
              </a:rPr>
              <a:t>Особливості щодо викладання та оцінювання навчальних досягнень учнів 5-</a:t>
            </a:r>
            <a:r>
              <a:rPr lang="en-US" sz="5300" dirty="0">
                <a:solidFill>
                  <a:schemeClr val="tx2">
                    <a:lumMod val="50000"/>
                  </a:schemeClr>
                </a:solidFill>
              </a:rPr>
              <a:t>9</a:t>
            </a:r>
            <a:r>
              <a:rPr lang="uk-UA" sz="5300" dirty="0">
                <a:solidFill>
                  <a:schemeClr val="tx2">
                    <a:lumMod val="50000"/>
                  </a:schemeClr>
                </a:solidFill>
              </a:rPr>
              <a:t> класів, які здобувають освіту відповідно до нового Державного стандарту базової середньої освіти</a:t>
            </a:r>
            <a:br>
              <a:rPr lang="en-US" dirty="0">
                <a:solidFill>
                  <a:schemeClr val="tx2">
                    <a:lumMod val="50000"/>
                  </a:schemeClr>
                </a:solidFill>
              </a:rPr>
            </a:br>
            <a:br>
              <a:rPr lang="uk-UA" dirty="0"/>
            </a:br>
            <a:br>
              <a:rPr lang="uk-UA" dirty="0"/>
            </a:br>
            <a:br>
              <a:rPr lang="uk-UA" dirty="0"/>
            </a:br>
            <a:endParaRPr lang="uk-UA" dirty="0">
              <a:solidFill>
                <a:schemeClr val="tx1"/>
              </a:solidFill>
            </a:endParaRPr>
          </a:p>
        </p:txBody>
      </p:sp>
    </p:spTree>
    <p:extLst>
      <p:ext uri="{BB962C8B-B14F-4D97-AF65-F5344CB8AC3E}">
        <p14:creationId xmlns:p14="http://schemas.microsoft.com/office/powerpoint/2010/main" val="50401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A66DF3B-5162-6380-66BD-81B40CF33F38}"/>
              </a:ext>
            </a:extLst>
          </p:cNvPr>
          <p:cNvPicPr>
            <a:picLocks noChangeAspect="1"/>
          </p:cNvPicPr>
          <p:nvPr/>
        </p:nvPicPr>
        <p:blipFill>
          <a:blip r:embed="rId3"/>
          <a:stretch>
            <a:fillRect/>
          </a:stretch>
        </p:blipFill>
        <p:spPr>
          <a:xfrm>
            <a:off x="260110" y="545625"/>
            <a:ext cx="9117241" cy="5004379"/>
          </a:xfrm>
          <a:prstGeom prst="rect">
            <a:avLst/>
          </a:prstGeom>
        </p:spPr>
      </p:pic>
      <p:sp>
        <p:nvSpPr>
          <p:cNvPr id="2" name="Прямокутник 1">
            <a:extLst>
              <a:ext uri="{FF2B5EF4-FFF2-40B4-BE49-F238E27FC236}">
                <a16:creationId xmlns:a16="http://schemas.microsoft.com/office/drawing/2014/main" id="{76BFBD1E-DAF1-9A72-CF14-C2457960D787}"/>
              </a:ext>
            </a:extLst>
          </p:cNvPr>
          <p:cNvSpPr/>
          <p:nvPr/>
        </p:nvSpPr>
        <p:spPr>
          <a:xfrm>
            <a:off x="7078133" y="545625"/>
            <a:ext cx="993423" cy="27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a:extLst>
              <a:ext uri="{FF2B5EF4-FFF2-40B4-BE49-F238E27FC236}">
                <a16:creationId xmlns:a16="http://schemas.microsoft.com/office/drawing/2014/main" id="{9E5EAE4E-E7EF-74AD-4276-F56B756BE4B1}"/>
              </a:ext>
            </a:extLst>
          </p:cNvPr>
          <p:cNvSpPr/>
          <p:nvPr/>
        </p:nvSpPr>
        <p:spPr>
          <a:xfrm>
            <a:off x="7078133" y="1029532"/>
            <a:ext cx="530578" cy="2355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7583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C6F63E2-37F8-DD2C-C622-A6F07D1BAE3A}"/>
              </a:ext>
            </a:extLst>
          </p:cNvPr>
          <p:cNvPicPr>
            <a:picLocks noChangeAspect="1"/>
          </p:cNvPicPr>
          <p:nvPr/>
        </p:nvPicPr>
        <p:blipFill rotWithShape="1">
          <a:blip r:embed="rId3"/>
          <a:srcRect l="19677"/>
          <a:stretch/>
        </p:blipFill>
        <p:spPr>
          <a:xfrm>
            <a:off x="2241699" y="1563524"/>
            <a:ext cx="9401175" cy="1809946"/>
          </a:xfrm>
          <a:prstGeom prst="rect">
            <a:avLst/>
          </a:prstGeom>
        </p:spPr>
      </p:pic>
      <p:pic>
        <p:nvPicPr>
          <p:cNvPr id="5" name="Рисунок 4">
            <a:extLst>
              <a:ext uri="{FF2B5EF4-FFF2-40B4-BE49-F238E27FC236}">
                <a16:creationId xmlns:a16="http://schemas.microsoft.com/office/drawing/2014/main" id="{1E666341-F917-30E8-72EC-348D5ED47E0B}"/>
              </a:ext>
            </a:extLst>
          </p:cNvPr>
          <p:cNvPicPr>
            <a:picLocks noChangeAspect="1"/>
          </p:cNvPicPr>
          <p:nvPr/>
        </p:nvPicPr>
        <p:blipFill rotWithShape="1">
          <a:blip r:embed="rId4"/>
          <a:srcRect l="18551"/>
          <a:stretch/>
        </p:blipFill>
        <p:spPr>
          <a:xfrm>
            <a:off x="1282045" y="3851440"/>
            <a:ext cx="7657216" cy="1723632"/>
          </a:xfrm>
          <a:prstGeom prst="rect">
            <a:avLst/>
          </a:prstGeom>
        </p:spPr>
      </p:pic>
      <p:pic>
        <p:nvPicPr>
          <p:cNvPr id="9" name="Рисунок 8">
            <a:extLst>
              <a:ext uri="{FF2B5EF4-FFF2-40B4-BE49-F238E27FC236}">
                <a16:creationId xmlns:a16="http://schemas.microsoft.com/office/drawing/2014/main" id="{8721DBC7-AF4D-87F3-8FCF-6AD9A4DD2EF1}"/>
              </a:ext>
            </a:extLst>
          </p:cNvPr>
          <p:cNvPicPr>
            <a:picLocks noChangeAspect="1"/>
          </p:cNvPicPr>
          <p:nvPr/>
        </p:nvPicPr>
        <p:blipFill>
          <a:blip r:embed="rId5"/>
          <a:stretch>
            <a:fillRect/>
          </a:stretch>
        </p:blipFill>
        <p:spPr>
          <a:xfrm>
            <a:off x="8844993" y="4044395"/>
            <a:ext cx="2797881" cy="1337723"/>
          </a:xfrm>
          <a:prstGeom prst="rect">
            <a:avLst/>
          </a:prstGeom>
        </p:spPr>
      </p:pic>
      <p:sp>
        <p:nvSpPr>
          <p:cNvPr id="2" name="Прямоугольник: скругленные углы 1">
            <a:extLst>
              <a:ext uri="{FF2B5EF4-FFF2-40B4-BE49-F238E27FC236}">
                <a16:creationId xmlns:a16="http://schemas.microsoft.com/office/drawing/2014/main" id="{8FBC2141-4953-CC66-ED33-06ECBE387515}"/>
              </a:ext>
            </a:extLst>
          </p:cNvPr>
          <p:cNvSpPr/>
          <p:nvPr/>
        </p:nvSpPr>
        <p:spPr>
          <a:xfrm>
            <a:off x="2027112" y="517149"/>
            <a:ext cx="5976594" cy="1046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ln w="0"/>
                <a:solidFill>
                  <a:schemeClr val="tx1"/>
                </a:solidFill>
                <a:effectLst>
                  <a:outerShdw blurRad="38100" dist="19050" dir="2700000" algn="tl" rotWithShape="0">
                    <a:schemeClr val="dk1">
                      <a:alpha val="40000"/>
                    </a:schemeClr>
                  </a:outerShdw>
                </a:effectLst>
              </a:rPr>
              <a:t>Зразок заповнення електронного журналу</a:t>
            </a:r>
            <a:endParaRPr lang="ru-UA" sz="2400" b="1"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A009C18A-72E1-17A9-7A7C-0E149B1BBAAE}"/>
              </a:ext>
            </a:extLst>
          </p:cNvPr>
          <p:cNvSpPr txBox="1"/>
          <p:nvPr/>
        </p:nvSpPr>
        <p:spPr>
          <a:xfrm>
            <a:off x="1282045" y="2892856"/>
            <a:ext cx="5639585" cy="369332"/>
          </a:xfrm>
          <a:prstGeom prst="rect">
            <a:avLst/>
          </a:prstGeom>
          <a:noFill/>
        </p:spPr>
        <p:txBody>
          <a:bodyPr wrap="square">
            <a:spAutoFit/>
          </a:bodyPr>
          <a:lstStyle/>
          <a:p>
            <a:r>
              <a:rPr lang="ru-RU" dirty="0"/>
              <a:t>ПІБ </a:t>
            </a:r>
            <a:r>
              <a:rPr lang="ru-RU" dirty="0" err="1"/>
              <a:t>учня</a:t>
            </a:r>
            <a:endParaRPr lang="ru-UA" dirty="0"/>
          </a:p>
        </p:txBody>
      </p:sp>
      <p:sp>
        <p:nvSpPr>
          <p:cNvPr id="10" name="TextBox 9">
            <a:extLst>
              <a:ext uri="{FF2B5EF4-FFF2-40B4-BE49-F238E27FC236}">
                <a16:creationId xmlns:a16="http://schemas.microsoft.com/office/drawing/2014/main" id="{7FC53AAF-7AA2-F5FE-BFEA-E46C6625852C}"/>
              </a:ext>
            </a:extLst>
          </p:cNvPr>
          <p:cNvSpPr txBox="1"/>
          <p:nvPr/>
        </p:nvSpPr>
        <p:spPr>
          <a:xfrm>
            <a:off x="440703" y="5069489"/>
            <a:ext cx="6103854" cy="369332"/>
          </a:xfrm>
          <a:prstGeom prst="rect">
            <a:avLst/>
          </a:prstGeom>
          <a:noFill/>
        </p:spPr>
        <p:txBody>
          <a:bodyPr wrap="square">
            <a:spAutoFit/>
          </a:bodyPr>
          <a:lstStyle/>
          <a:p>
            <a:r>
              <a:rPr lang="ru-RU" dirty="0"/>
              <a:t>ПІБ </a:t>
            </a:r>
            <a:r>
              <a:rPr lang="ru-RU" dirty="0" err="1"/>
              <a:t>учня</a:t>
            </a:r>
            <a:endParaRPr lang="ru-RU" dirty="0"/>
          </a:p>
        </p:txBody>
      </p:sp>
    </p:spTree>
    <p:extLst>
      <p:ext uri="{BB962C8B-B14F-4D97-AF65-F5344CB8AC3E}">
        <p14:creationId xmlns:p14="http://schemas.microsoft.com/office/powerpoint/2010/main" val="335482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5381A12-66D9-4806-7D16-EC1F367E3736}"/>
              </a:ext>
            </a:extLst>
          </p:cNvPr>
          <p:cNvPicPr>
            <a:picLocks noChangeAspect="1"/>
          </p:cNvPicPr>
          <p:nvPr/>
        </p:nvPicPr>
        <p:blipFill rotWithShape="1">
          <a:blip r:embed="rId2"/>
          <a:srcRect l="16563" t="16297" r="16975" b="13087"/>
          <a:stretch/>
        </p:blipFill>
        <p:spPr>
          <a:xfrm>
            <a:off x="4899378" y="2015067"/>
            <a:ext cx="7292622" cy="4842933"/>
          </a:xfrm>
          <a:prstGeom prst="rect">
            <a:avLst/>
          </a:prstGeom>
        </p:spPr>
      </p:pic>
      <p:pic>
        <p:nvPicPr>
          <p:cNvPr id="6" name="Рисунок 5">
            <a:extLst>
              <a:ext uri="{FF2B5EF4-FFF2-40B4-BE49-F238E27FC236}">
                <a16:creationId xmlns:a16="http://schemas.microsoft.com/office/drawing/2014/main" id="{DCD2CED2-A203-E4B5-30D4-84611A7EE08E}"/>
              </a:ext>
            </a:extLst>
          </p:cNvPr>
          <p:cNvPicPr>
            <a:picLocks noChangeAspect="1"/>
          </p:cNvPicPr>
          <p:nvPr/>
        </p:nvPicPr>
        <p:blipFill rotWithShape="1">
          <a:blip r:embed="rId3"/>
          <a:srcRect l="16049" t="14321" r="17079" b="13087"/>
          <a:stretch/>
        </p:blipFill>
        <p:spPr>
          <a:xfrm>
            <a:off x="0" y="31044"/>
            <a:ext cx="6439274" cy="4368800"/>
          </a:xfrm>
          <a:prstGeom prst="rect">
            <a:avLst/>
          </a:prstGeom>
        </p:spPr>
      </p:pic>
      <p:sp>
        <p:nvSpPr>
          <p:cNvPr id="7" name="TextBox 6">
            <a:extLst>
              <a:ext uri="{FF2B5EF4-FFF2-40B4-BE49-F238E27FC236}">
                <a16:creationId xmlns:a16="http://schemas.microsoft.com/office/drawing/2014/main" id="{315EBC50-867A-41E8-CF9A-BB9E97C33B64}"/>
              </a:ext>
            </a:extLst>
          </p:cNvPr>
          <p:cNvSpPr txBox="1"/>
          <p:nvPr/>
        </p:nvSpPr>
        <p:spPr>
          <a:xfrm>
            <a:off x="733778" y="5309892"/>
            <a:ext cx="4470400" cy="800219"/>
          </a:xfrm>
          <a:prstGeom prst="rect">
            <a:avLst/>
          </a:prstGeom>
          <a:noFill/>
        </p:spPr>
        <p:txBody>
          <a:bodyPr wrap="square" rtlCol="0">
            <a:spAutoFit/>
          </a:bodyPr>
          <a:lstStyle/>
          <a:p>
            <a:r>
              <a:rPr lang="uk-UA" sz="2800" dirty="0"/>
              <a:t>Шаблон 5-7 класи</a:t>
            </a:r>
          </a:p>
          <a:p>
            <a:endParaRPr lang="uk-UA" dirty="0"/>
          </a:p>
        </p:txBody>
      </p:sp>
    </p:spTree>
    <p:extLst>
      <p:ext uri="{BB962C8B-B14F-4D97-AF65-F5344CB8AC3E}">
        <p14:creationId xmlns:p14="http://schemas.microsoft.com/office/powerpoint/2010/main" val="321544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A0443-B345-EB77-D6CC-9158F9B1D150}"/>
              </a:ext>
            </a:extLst>
          </p:cNvPr>
          <p:cNvSpPr txBox="1"/>
          <p:nvPr/>
        </p:nvSpPr>
        <p:spPr>
          <a:xfrm>
            <a:off x="397931" y="174276"/>
            <a:ext cx="10981267" cy="923330"/>
          </a:xfrm>
          <a:prstGeom prst="rect">
            <a:avLst/>
          </a:prstGeom>
          <a:solidFill>
            <a:schemeClr val="bg1">
              <a:lumMod val="95000"/>
            </a:schemeClr>
          </a:solidFill>
        </p:spPr>
        <p:txBody>
          <a:bodyPr wrap="square">
            <a:spAutoFit/>
          </a:bodyPr>
          <a:lstStyle/>
          <a:p>
            <a:pPr algn="ctr"/>
            <a:r>
              <a:rPr lang="uk-UA" b="0" i="0" dirty="0">
                <a:solidFill>
                  <a:srgbClr val="333333"/>
                </a:solidFill>
                <a:effectLst/>
                <a:latin typeface="Roboto" panose="02000000000000000000" pitchFamily="2" charset="0"/>
              </a:rPr>
              <a:t>В 2022-2023 році почали реалізовувати </a:t>
            </a:r>
            <a:r>
              <a:rPr lang="uk-UA" dirty="0">
                <a:solidFill>
                  <a:srgbClr val="333333"/>
                </a:solidFill>
                <a:latin typeface="Roboto" panose="02000000000000000000" pitchFamily="2" charset="0"/>
              </a:rPr>
              <a:t>програму НУШ 5-6 класи , </a:t>
            </a:r>
            <a:r>
              <a:rPr lang="uk-UA" b="0" i="0" dirty="0">
                <a:solidFill>
                  <a:srgbClr val="333333"/>
                </a:solidFill>
                <a:effectLst/>
                <a:latin typeface="Roboto" panose="02000000000000000000" pitchFamily="2" charset="0"/>
              </a:rPr>
              <a:t>а у 2024/2025 навчального року           7 класи закладів загальної середньої освіти розпочинають цикл базового навчання й працюватимуть за новою </a:t>
            </a:r>
            <a:r>
              <a:rPr lang="uk-UA" b="0" i="0" u="none" strike="noStrike" dirty="0">
                <a:solidFill>
                  <a:srgbClr val="2979FF"/>
                </a:solidFill>
                <a:effectLst/>
                <a:latin typeface="Roboto" panose="02000000000000000000" pitchFamily="2" charset="0"/>
                <a:hlinkClick r:id="rId3"/>
              </a:rPr>
              <a:t>Типовою освітньою програмою</a:t>
            </a:r>
            <a:r>
              <a:rPr lang="uk-UA" b="0" i="0" dirty="0">
                <a:solidFill>
                  <a:srgbClr val="333333"/>
                </a:solidFill>
                <a:effectLst/>
                <a:latin typeface="Roboto" panose="02000000000000000000" pitchFamily="2" charset="0"/>
              </a:rPr>
              <a:t>. </a:t>
            </a:r>
            <a:endParaRPr lang="uk-UA" dirty="0"/>
          </a:p>
        </p:txBody>
      </p:sp>
      <p:sp>
        <p:nvSpPr>
          <p:cNvPr id="5" name="TextBox 4">
            <a:extLst>
              <a:ext uri="{FF2B5EF4-FFF2-40B4-BE49-F238E27FC236}">
                <a16:creationId xmlns:a16="http://schemas.microsoft.com/office/drawing/2014/main" id="{B783A1CD-C90E-12E2-A279-A2B10D9A7329}"/>
              </a:ext>
            </a:extLst>
          </p:cNvPr>
          <p:cNvSpPr txBox="1"/>
          <p:nvPr/>
        </p:nvSpPr>
        <p:spPr>
          <a:xfrm>
            <a:off x="397931" y="1153448"/>
            <a:ext cx="10157179" cy="2339102"/>
          </a:xfrm>
          <a:prstGeom prst="rect">
            <a:avLst/>
          </a:prstGeom>
          <a:noFill/>
          <a:ln>
            <a:solidFill>
              <a:srgbClr val="00B050"/>
            </a:solidFill>
          </a:ln>
        </p:spPr>
        <p:txBody>
          <a:bodyPr wrap="square">
            <a:spAutoFit/>
          </a:bodyPr>
          <a:lstStyle/>
          <a:p>
            <a:pPr algn="l"/>
            <a:r>
              <a:rPr lang="uk-UA" sz="2000" b="1" i="0" dirty="0">
                <a:solidFill>
                  <a:srgbClr val="333333"/>
                </a:solidFill>
                <a:effectLst/>
                <a:latin typeface="Roboto" panose="02000000000000000000" pitchFamily="2" charset="0"/>
              </a:rPr>
              <a:t>Мовно-літературна освітня галузь</a:t>
            </a:r>
          </a:p>
          <a:p>
            <a:pPr algn="l"/>
            <a:r>
              <a:rPr lang="uk-UA" b="1" i="0" dirty="0">
                <a:solidFill>
                  <a:srgbClr val="333333"/>
                </a:solidFill>
                <a:effectLst/>
                <a:latin typeface="Roboto" panose="02000000000000000000" pitchFamily="2" charset="0"/>
              </a:rPr>
              <a:t>1. Для закладів загальної середньої освіти з навчанням українською мовою </a:t>
            </a:r>
            <a:endParaRPr lang="uk-UA" b="0" i="0" dirty="0">
              <a:solidFill>
                <a:srgbClr val="333333"/>
              </a:solidFill>
              <a:effectLst/>
              <a:latin typeface="Roboto" panose="02000000000000000000" pitchFamily="2" charset="0"/>
            </a:endParaRPr>
          </a:p>
          <a:p>
            <a:pPr algn="l"/>
            <a:r>
              <a:rPr lang="uk-UA" b="0" i="0" dirty="0">
                <a:solidFill>
                  <a:srgbClr val="333333"/>
                </a:solidFill>
                <a:effectLst/>
                <a:latin typeface="Roboto" panose="02000000000000000000" pitchFamily="2" charset="0"/>
              </a:rPr>
              <a:t>Тижневе навчальне навантаження складає 10 годин, які розподілені на вивчення таких навчальних предметів:</a:t>
            </a:r>
          </a:p>
          <a:p>
            <a:pPr algn="l">
              <a:buFont typeface="Arial" panose="020B0604020202020204" pitchFamily="34" charset="0"/>
              <a:buChar char="•"/>
            </a:pPr>
            <a:r>
              <a:rPr lang="uk-UA" b="0" i="0" dirty="0">
                <a:solidFill>
                  <a:srgbClr val="333333"/>
                </a:solidFill>
                <a:effectLst/>
                <a:latin typeface="Roboto" panose="02000000000000000000" pitchFamily="2" charset="0"/>
              </a:rPr>
              <a:t>українська мова – не менше 3 годин;</a:t>
            </a:r>
          </a:p>
          <a:p>
            <a:pPr algn="l">
              <a:buFont typeface="Arial" panose="020B0604020202020204" pitchFamily="34" charset="0"/>
              <a:buChar char="•"/>
            </a:pPr>
            <a:r>
              <a:rPr lang="uk-UA" b="0" i="0" dirty="0">
                <a:solidFill>
                  <a:srgbClr val="333333"/>
                </a:solidFill>
                <a:effectLst/>
                <a:latin typeface="Roboto" panose="02000000000000000000" pitchFamily="2" charset="0"/>
              </a:rPr>
              <a:t>українська література – 2 години;</a:t>
            </a:r>
          </a:p>
          <a:p>
            <a:pPr algn="l">
              <a:buFont typeface="Arial" panose="020B0604020202020204" pitchFamily="34" charset="0"/>
              <a:buChar char="•"/>
            </a:pPr>
            <a:r>
              <a:rPr lang="uk-UA" b="0" i="0" dirty="0">
                <a:solidFill>
                  <a:srgbClr val="333333"/>
                </a:solidFill>
                <a:effectLst/>
                <a:latin typeface="Roboto" panose="02000000000000000000" pitchFamily="2" charset="0"/>
              </a:rPr>
              <a:t>зарубіжна література – 1,5 години;</a:t>
            </a:r>
          </a:p>
          <a:p>
            <a:pPr algn="l">
              <a:buFont typeface="Arial" panose="020B0604020202020204" pitchFamily="34" charset="0"/>
              <a:buChar char="•"/>
            </a:pPr>
            <a:r>
              <a:rPr lang="uk-UA" b="0" i="0" dirty="0">
                <a:solidFill>
                  <a:srgbClr val="333333"/>
                </a:solidFill>
                <a:effectLst/>
                <a:latin typeface="Roboto" panose="02000000000000000000" pitchFamily="2" charset="0"/>
              </a:rPr>
              <a:t>іноземна мова – 3,5 години.</a:t>
            </a:r>
          </a:p>
        </p:txBody>
      </p:sp>
      <p:sp>
        <p:nvSpPr>
          <p:cNvPr id="7" name="TextBox 6">
            <a:extLst>
              <a:ext uri="{FF2B5EF4-FFF2-40B4-BE49-F238E27FC236}">
                <a16:creationId xmlns:a16="http://schemas.microsoft.com/office/drawing/2014/main" id="{500366C7-A185-B437-FAD0-6706D542A1CC}"/>
              </a:ext>
            </a:extLst>
          </p:cNvPr>
          <p:cNvSpPr txBox="1"/>
          <p:nvPr/>
        </p:nvSpPr>
        <p:spPr>
          <a:xfrm>
            <a:off x="1899353" y="3492550"/>
            <a:ext cx="9479845" cy="1508105"/>
          </a:xfrm>
          <a:prstGeom prst="rect">
            <a:avLst/>
          </a:prstGeom>
          <a:noFill/>
          <a:ln>
            <a:solidFill>
              <a:srgbClr val="00B050"/>
            </a:solidFill>
          </a:ln>
        </p:spPr>
        <p:txBody>
          <a:bodyPr wrap="square">
            <a:spAutoFit/>
          </a:bodyPr>
          <a:lstStyle/>
          <a:p>
            <a:pPr algn="l"/>
            <a:r>
              <a:rPr lang="ru-RU" sz="2000" b="1" i="0" dirty="0" err="1">
                <a:solidFill>
                  <a:srgbClr val="333333"/>
                </a:solidFill>
                <a:effectLst/>
                <a:latin typeface="Roboto" panose="02000000000000000000" pitchFamily="2" charset="0"/>
              </a:rPr>
              <a:t>Математична</a:t>
            </a:r>
            <a:r>
              <a:rPr lang="ru-RU" sz="2000" b="1" i="0" dirty="0">
                <a:solidFill>
                  <a:srgbClr val="333333"/>
                </a:solidFill>
                <a:effectLst/>
                <a:latin typeface="Roboto" panose="02000000000000000000" pitchFamily="2" charset="0"/>
              </a:rPr>
              <a:t> </a:t>
            </a:r>
            <a:r>
              <a:rPr lang="ru-RU" sz="2000" b="1" i="0" dirty="0" err="1">
                <a:solidFill>
                  <a:srgbClr val="333333"/>
                </a:solidFill>
                <a:effectLst/>
                <a:latin typeface="Roboto" panose="02000000000000000000" pitchFamily="2" charset="0"/>
              </a:rPr>
              <a:t>освітня</a:t>
            </a:r>
            <a:r>
              <a:rPr lang="ru-RU" sz="2000" b="1" i="0" dirty="0">
                <a:solidFill>
                  <a:srgbClr val="333333"/>
                </a:solidFill>
                <a:effectLst/>
                <a:latin typeface="Roboto" panose="02000000000000000000" pitchFamily="2" charset="0"/>
              </a:rPr>
              <a:t> </a:t>
            </a:r>
            <a:r>
              <a:rPr lang="ru-RU" sz="2000" b="1" i="0" dirty="0" err="1">
                <a:solidFill>
                  <a:srgbClr val="333333"/>
                </a:solidFill>
                <a:effectLst/>
                <a:latin typeface="Roboto" panose="02000000000000000000" pitchFamily="2" charset="0"/>
              </a:rPr>
              <a:t>галузь</a:t>
            </a:r>
            <a:r>
              <a:rPr lang="ru-RU" sz="2000" b="1" i="0" dirty="0">
                <a:solidFill>
                  <a:srgbClr val="333333"/>
                </a:solidFill>
                <a:effectLst/>
                <a:latin typeface="Roboto" panose="02000000000000000000" pitchFamily="2" charset="0"/>
              </a:rPr>
              <a:t> </a:t>
            </a:r>
          </a:p>
          <a:p>
            <a:pPr algn="l"/>
            <a:r>
              <a:rPr lang="ru-RU" b="0" i="0" dirty="0" err="1">
                <a:solidFill>
                  <a:srgbClr val="333333"/>
                </a:solidFill>
                <a:effectLst/>
                <a:latin typeface="Roboto" panose="02000000000000000000" pitchFamily="2" charset="0"/>
              </a:rPr>
              <a:t>Тижневе</a:t>
            </a:r>
            <a:r>
              <a:rPr lang="ru-RU" b="0" i="0" dirty="0">
                <a:solidFill>
                  <a:srgbClr val="333333"/>
                </a:solidFill>
                <a:effectLst/>
                <a:latin typeface="Roboto" panose="02000000000000000000" pitchFamily="2" charset="0"/>
              </a:rPr>
              <a:t> </a:t>
            </a:r>
            <a:r>
              <a:rPr lang="ru-RU" b="0" i="0" dirty="0" err="1">
                <a:solidFill>
                  <a:srgbClr val="333333"/>
                </a:solidFill>
                <a:effectLst/>
                <a:latin typeface="Roboto" panose="02000000000000000000" pitchFamily="2" charset="0"/>
              </a:rPr>
              <a:t>навчальне</a:t>
            </a:r>
            <a:r>
              <a:rPr lang="ru-RU" b="0" i="0" dirty="0">
                <a:solidFill>
                  <a:srgbClr val="333333"/>
                </a:solidFill>
                <a:effectLst/>
                <a:latin typeface="Roboto" panose="02000000000000000000" pitchFamily="2" charset="0"/>
              </a:rPr>
              <a:t> </a:t>
            </a:r>
            <a:r>
              <a:rPr lang="ru-RU" b="0" i="0" dirty="0" err="1">
                <a:solidFill>
                  <a:srgbClr val="333333"/>
                </a:solidFill>
                <a:effectLst/>
                <a:latin typeface="Roboto" panose="02000000000000000000" pitchFamily="2" charset="0"/>
              </a:rPr>
              <a:t>навантаження</a:t>
            </a:r>
            <a:r>
              <a:rPr lang="ru-RU" b="0" i="0" dirty="0">
                <a:solidFill>
                  <a:srgbClr val="333333"/>
                </a:solidFill>
                <a:effectLst/>
                <a:latin typeface="Roboto" panose="02000000000000000000" pitchFamily="2" charset="0"/>
              </a:rPr>
              <a:t> </a:t>
            </a:r>
            <a:r>
              <a:rPr lang="ru-RU" b="0" i="0" dirty="0" err="1">
                <a:solidFill>
                  <a:srgbClr val="333333"/>
                </a:solidFill>
                <a:effectLst/>
                <a:latin typeface="Roboto" panose="02000000000000000000" pitchFamily="2" charset="0"/>
              </a:rPr>
              <a:t>складає</a:t>
            </a:r>
            <a:r>
              <a:rPr lang="ru-RU" b="0" i="0" dirty="0">
                <a:solidFill>
                  <a:srgbClr val="333333"/>
                </a:solidFill>
                <a:effectLst/>
                <a:latin typeface="Roboto" panose="02000000000000000000" pitchFamily="2" charset="0"/>
              </a:rPr>
              <a:t> 5 годин, </a:t>
            </a:r>
            <a:r>
              <a:rPr lang="ru-RU" b="0" i="0" dirty="0" err="1">
                <a:solidFill>
                  <a:srgbClr val="333333"/>
                </a:solidFill>
                <a:effectLst/>
                <a:latin typeface="Roboto" panose="02000000000000000000" pitchFamily="2" charset="0"/>
              </a:rPr>
              <a:t>які</a:t>
            </a:r>
            <a:r>
              <a:rPr lang="ru-RU" b="0" i="0" dirty="0">
                <a:solidFill>
                  <a:srgbClr val="333333"/>
                </a:solidFill>
                <a:effectLst/>
                <a:latin typeface="Roboto" panose="02000000000000000000" pitchFamily="2" charset="0"/>
              </a:rPr>
              <a:t> </a:t>
            </a:r>
            <a:r>
              <a:rPr lang="ru-RU" b="0" i="0" dirty="0" err="1">
                <a:solidFill>
                  <a:srgbClr val="333333"/>
                </a:solidFill>
                <a:effectLst/>
                <a:latin typeface="Roboto" panose="02000000000000000000" pitchFamily="2" charset="0"/>
              </a:rPr>
              <a:t>розподілені</a:t>
            </a:r>
            <a:r>
              <a:rPr lang="ru-RU" b="0" i="0" dirty="0">
                <a:solidFill>
                  <a:srgbClr val="333333"/>
                </a:solidFill>
                <a:effectLst/>
                <a:latin typeface="Roboto" panose="02000000000000000000" pitchFamily="2" charset="0"/>
              </a:rPr>
              <a:t> на </a:t>
            </a:r>
            <a:r>
              <a:rPr lang="ru-RU" b="0" i="0" dirty="0" err="1">
                <a:solidFill>
                  <a:srgbClr val="333333"/>
                </a:solidFill>
                <a:effectLst/>
                <a:latin typeface="Roboto" panose="02000000000000000000" pitchFamily="2" charset="0"/>
              </a:rPr>
              <a:t>вивчення</a:t>
            </a:r>
            <a:r>
              <a:rPr lang="ru-RU" b="0" i="0" dirty="0">
                <a:solidFill>
                  <a:srgbClr val="333333"/>
                </a:solidFill>
                <a:effectLst/>
                <a:latin typeface="Roboto" panose="02000000000000000000" pitchFamily="2" charset="0"/>
              </a:rPr>
              <a:t> таких </a:t>
            </a:r>
            <a:r>
              <a:rPr lang="ru-RU" b="0" i="0" dirty="0" err="1">
                <a:solidFill>
                  <a:srgbClr val="333333"/>
                </a:solidFill>
                <a:effectLst/>
                <a:latin typeface="Roboto" panose="02000000000000000000" pitchFamily="2" charset="0"/>
              </a:rPr>
              <a:t>навчальних</a:t>
            </a:r>
            <a:r>
              <a:rPr lang="ru-RU" b="0" i="0" dirty="0">
                <a:solidFill>
                  <a:srgbClr val="333333"/>
                </a:solidFill>
                <a:effectLst/>
                <a:latin typeface="Roboto" panose="02000000000000000000" pitchFamily="2" charset="0"/>
              </a:rPr>
              <a:t> </a:t>
            </a:r>
            <a:r>
              <a:rPr lang="ru-RU" b="0" i="0" dirty="0" err="1">
                <a:solidFill>
                  <a:srgbClr val="333333"/>
                </a:solidFill>
                <a:effectLst/>
                <a:latin typeface="Roboto" panose="02000000000000000000" pitchFamily="2" charset="0"/>
              </a:rPr>
              <a:t>предметів</a:t>
            </a:r>
            <a:r>
              <a:rPr lang="ru-RU" b="0" i="0" dirty="0">
                <a:solidFill>
                  <a:srgbClr val="333333"/>
                </a:solidFill>
                <a:effectLst/>
                <a:latin typeface="Roboto" panose="02000000000000000000" pitchFamily="2" charset="0"/>
              </a:rPr>
              <a:t>:</a:t>
            </a:r>
          </a:p>
          <a:p>
            <a:pPr algn="l">
              <a:buFont typeface="Arial" panose="020B0604020202020204" pitchFamily="34" charset="0"/>
              <a:buChar char="•"/>
            </a:pPr>
            <a:r>
              <a:rPr lang="ru-RU" b="0" i="0" dirty="0">
                <a:solidFill>
                  <a:srgbClr val="333333"/>
                </a:solidFill>
                <a:effectLst/>
                <a:latin typeface="Roboto" panose="02000000000000000000" pitchFamily="2" charset="0"/>
              </a:rPr>
              <a:t>Алгебра - 3 </a:t>
            </a:r>
            <a:r>
              <a:rPr lang="ru-RU" b="0" i="0" dirty="0" err="1">
                <a:solidFill>
                  <a:srgbClr val="333333"/>
                </a:solidFill>
                <a:effectLst/>
                <a:latin typeface="Roboto" panose="02000000000000000000" pitchFamily="2" charset="0"/>
              </a:rPr>
              <a:t>години</a:t>
            </a:r>
            <a:r>
              <a:rPr lang="ru-RU" b="0" i="0" dirty="0">
                <a:solidFill>
                  <a:srgbClr val="333333"/>
                </a:solidFill>
                <a:effectLst/>
                <a:latin typeface="Roboto" panose="02000000000000000000" pitchFamily="2" charset="0"/>
              </a:rPr>
              <a:t>;</a:t>
            </a:r>
          </a:p>
          <a:p>
            <a:pPr algn="l">
              <a:buFont typeface="Arial" panose="020B0604020202020204" pitchFamily="34" charset="0"/>
              <a:buChar char="•"/>
            </a:pPr>
            <a:r>
              <a:rPr lang="ru-RU" b="0" i="0" dirty="0" err="1">
                <a:solidFill>
                  <a:srgbClr val="333333"/>
                </a:solidFill>
                <a:effectLst/>
                <a:latin typeface="Roboto" panose="02000000000000000000" pitchFamily="2" charset="0"/>
              </a:rPr>
              <a:t>Геометрія</a:t>
            </a:r>
            <a:r>
              <a:rPr lang="ru-RU" b="0" i="0" dirty="0">
                <a:solidFill>
                  <a:srgbClr val="333333"/>
                </a:solidFill>
                <a:effectLst/>
                <a:latin typeface="Roboto" panose="02000000000000000000" pitchFamily="2" charset="0"/>
              </a:rPr>
              <a:t> - 2 </a:t>
            </a:r>
            <a:r>
              <a:rPr lang="ru-RU" b="0" i="0" dirty="0" err="1">
                <a:solidFill>
                  <a:srgbClr val="333333"/>
                </a:solidFill>
                <a:effectLst/>
                <a:latin typeface="Roboto" panose="02000000000000000000" pitchFamily="2" charset="0"/>
              </a:rPr>
              <a:t>години</a:t>
            </a:r>
            <a:r>
              <a:rPr lang="ru-RU" b="0" i="0" dirty="0">
                <a:solidFill>
                  <a:srgbClr val="333333"/>
                </a:solidFill>
                <a:effectLst/>
                <a:latin typeface="Roboto" panose="02000000000000000000" pitchFamily="2" charset="0"/>
              </a:rPr>
              <a:t>.</a:t>
            </a:r>
          </a:p>
        </p:txBody>
      </p:sp>
      <p:sp>
        <p:nvSpPr>
          <p:cNvPr id="9" name="TextBox 8">
            <a:extLst>
              <a:ext uri="{FF2B5EF4-FFF2-40B4-BE49-F238E27FC236}">
                <a16:creationId xmlns:a16="http://schemas.microsoft.com/office/drawing/2014/main" id="{C89EB0BD-F34A-B3EE-94DF-DB93FD99331F}"/>
              </a:ext>
            </a:extLst>
          </p:cNvPr>
          <p:cNvSpPr txBox="1"/>
          <p:nvPr/>
        </p:nvSpPr>
        <p:spPr>
          <a:xfrm>
            <a:off x="397931" y="5000655"/>
            <a:ext cx="10157179" cy="1785104"/>
          </a:xfrm>
          <a:prstGeom prst="rect">
            <a:avLst/>
          </a:prstGeom>
          <a:noFill/>
          <a:ln>
            <a:solidFill>
              <a:srgbClr val="00B050"/>
            </a:solidFill>
          </a:ln>
        </p:spPr>
        <p:txBody>
          <a:bodyPr wrap="square">
            <a:spAutoFit/>
          </a:bodyPr>
          <a:lstStyle/>
          <a:p>
            <a:pPr algn="l"/>
            <a:r>
              <a:rPr lang="uk-UA" sz="2000" b="1" i="0" dirty="0">
                <a:solidFill>
                  <a:srgbClr val="333333"/>
                </a:solidFill>
                <a:effectLst/>
                <a:latin typeface="Roboto" panose="02000000000000000000" pitchFamily="2" charset="0"/>
              </a:rPr>
              <a:t>Природнича освітня галузь </a:t>
            </a:r>
          </a:p>
          <a:p>
            <a:pPr algn="l"/>
            <a:r>
              <a:rPr lang="uk-UA" b="0" i="0" dirty="0">
                <a:solidFill>
                  <a:srgbClr val="333333"/>
                </a:solidFill>
                <a:effectLst/>
                <a:latin typeface="Roboto" panose="02000000000000000000" pitchFamily="2" charset="0"/>
              </a:rPr>
              <a:t>Кількість годин цієї освітньої галузі </a:t>
            </a:r>
            <a:r>
              <a:rPr lang="uk-UA" b="0" i="0" dirty="0" err="1">
                <a:solidFill>
                  <a:srgbClr val="333333"/>
                </a:solidFill>
                <a:effectLst/>
                <a:latin typeface="Roboto" panose="02000000000000000000" pitchFamily="2" charset="0"/>
              </a:rPr>
              <a:t>розподілено</a:t>
            </a:r>
            <a:r>
              <a:rPr lang="uk-UA" b="0" i="0" dirty="0">
                <a:solidFill>
                  <a:srgbClr val="333333"/>
                </a:solidFill>
                <a:effectLst/>
                <a:latin typeface="Roboto" panose="02000000000000000000" pitchFamily="2" charset="0"/>
              </a:rPr>
              <a:t> на вивчення таких навчальних предметів:</a:t>
            </a:r>
          </a:p>
          <a:p>
            <a:pPr algn="l">
              <a:buFont typeface="Arial" panose="020B0604020202020204" pitchFamily="34" charset="0"/>
              <a:buChar char="•"/>
            </a:pPr>
            <a:r>
              <a:rPr lang="uk-UA" b="0" i="0" dirty="0">
                <a:solidFill>
                  <a:srgbClr val="333333"/>
                </a:solidFill>
                <a:effectLst/>
                <a:latin typeface="Roboto" panose="02000000000000000000" pitchFamily="2" charset="0"/>
              </a:rPr>
              <a:t>Біологія - 2,5 години;</a:t>
            </a:r>
          </a:p>
          <a:p>
            <a:pPr algn="l">
              <a:buFont typeface="Arial" panose="020B0604020202020204" pitchFamily="34" charset="0"/>
              <a:buChar char="•"/>
            </a:pPr>
            <a:r>
              <a:rPr lang="uk-UA" b="0" i="0" dirty="0">
                <a:solidFill>
                  <a:srgbClr val="333333"/>
                </a:solidFill>
                <a:effectLst/>
                <a:latin typeface="Roboto" panose="02000000000000000000" pitchFamily="2" charset="0"/>
              </a:rPr>
              <a:t>Географія - 2 години;</a:t>
            </a:r>
          </a:p>
          <a:p>
            <a:pPr algn="l">
              <a:buFont typeface="Arial" panose="020B0604020202020204" pitchFamily="34" charset="0"/>
              <a:buChar char="•"/>
            </a:pPr>
            <a:r>
              <a:rPr lang="uk-UA" b="0" i="0" dirty="0">
                <a:solidFill>
                  <a:srgbClr val="333333"/>
                </a:solidFill>
                <a:effectLst/>
                <a:latin typeface="Roboto" panose="02000000000000000000" pitchFamily="2" charset="0"/>
              </a:rPr>
              <a:t>Фізика - 2 години;</a:t>
            </a:r>
          </a:p>
          <a:p>
            <a:pPr algn="l">
              <a:buFont typeface="Arial" panose="020B0604020202020204" pitchFamily="34" charset="0"/>
              <a:buChar char="•"/>
            </a:pPr>
            <a:r>
              <a:rPr lang="uk-UA" b="0" i="0" dirty="0">
                <a:solidFill>
                  <a:srgbClr val="333333"/>
                </a:solidFill>
                <a:effectLst/>
                <a:latin typeface="Roboto" panose="02000000000000000000" pitchFamily="2" charset="0"/>
              </a:rPr>
              <a:t>Хімія - 1 година. </a:t>
            </a:r>
          </a:p>
        </p:txBody>
      </p:sp>
    </p:spTree>
    <p:extLst>
      <p:ext uri="{BB962C8B-B14F-4D97-AF65-F5344CB8AC3E}">
        <p14:creationId xmlns:p14="http://schemas.microsoft.com/office/powerpoint/2010/main" val="202720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5B1B2B-E08D-D0EB-FFC6-D39FE1EE3081}"/>
              </a:ext>
            </a:extLst>
          </p:cNvPr>
          <p:cNvSpPr txBox="1"/>
          <p:nvPr/>
        </p:nvSpPr>
        <p:spPr>
          <a:xfrm>
            <a:off x="285044" y="195941"/>
            <a:ext cx="8813800" cy="1231106"/>
          </a:xfrm>
          <a:prstGeom prst="rect">
            <a:avLst/>
          </a:prstGeom>
          <a:noFill/>
          <a:ln>
            <a:solidFill>
              <a:srgbClr val="00B050"/>
            </a:solidFill>
          </a:ln>
        </p:spPr>
        <p:txBody>
          <a:bodyPr wrap="square">
            <a:spAutoFit/>
          </a:bodyPr>
          <a:lstStyle/>
          <a:p>
            <a:pPr algn="l"/>
            <a:r>
              <a:rPr lang="uk-UA" sz="2000" b="1" i="0" dirty="0">
                <a:solidFill>
                  <a:srgbClr val="333333"/>
                </a:solidFill>
                <a:effectLst/>
                <a:latin typeface="Roboto" panose="02000000000000000000" pitchFamily="2" charset="0"/>
              </a:rPr>
              <a:t>Соціальна і </a:t>
            </a:r>
            <a:r>
              <a:rPr lang="uk-UA" sz="2000" b="1" i="0" dirty="0" err="1">
                <a:solidFill>
                  <a:srgbClr val="333333"/>
                </a:solidFill>
                <a:effectLst/>
                <a:latin typeface="Roboto" panose="02000000000000000000" pitchFamily="2" charset="0"/>
              </a:rPr>
              <a:t>здоров'язбережувальна</a:t>
            </a:r>
            <a:r>
              <a:rPr lang="uk-UA" sz="2000" b="1" i="0" dirty="0">
                <a:solidFill>
                  <a:srgbClr val="333333"/>
                </a:solidFill>
                <a:effectLst/>
                <a:latin typeface="Roboto" panose="02000000000000000000" pitchFamily="2" charset="0"/>
              </a:rPr>
              <a:t> освітня галузь</a:t>
            </a:r>
          </a:p>
          <a:p>
            <a:pPr algn="l"/>
            <a:r>
              <a:rPr lang="uk-UA" b="1" i="0" dirty="0">
                <a:solidFill>
                  <a:srgbClr val="333333"/>
                </a:solidFill>
                <a:effectLst/>
                <a:latin typeface="Roboto" panose="02000000000000000000" pitchFamily="2" charset="0"/>
              </a:rPr>
              <a:t>1. Для закладів загальної середньої освіти з навчанням українською мовою  </a:t>
            </a:r>
            <a:endParaRPr lang="uk-UA" b="0" i="0" dirty="0">
              <a:solidFill>
                <a:srgbClr val="333333"/>
              </a:solidFill>
              <a:effectLst/>
              <a:latin typeface="Roboto" panose="02000000000000000000" pitchFamily="2" charset="0"/>
            </a:endParaRPr>
          </a:p>
          <a:p>
            <a:pPr algn="l"/>
            <a:r>
              <a:rPr lang="uk-UA" b="0" i="0" dirty="0">
                <a:solidFill>
                  <a:srgbClr val="333333"/>
                </a:solidFill>
                <a:effectLst/>
                <a:latin typeface="Roboto" panose="02000000000000000000" pitchFamily="2" charset="0"/>
              </a:rPr>
              <a:t>Тижневе навчальне навантаження складає </a:t>
            </a:r>
            <a:r>
              <a:rPr lang="uk-UA" b="0" i="0">
                <a:solidFill>
                  <a:srgbClr val="333333"/>
                </a:solidFill>
                <a:effectLst/>
                <a:latin typeface="Roboto" panose="02000000000000000000" pitchFamily="2" charset="0"/>
              </a:rPr>
              <a:t>не більше </a:t>
            </a:r>
            <a:r>
              <a:rPr lang="uk-UA" b="0" i="0" dirty="0">
                <a:solidFill>
                  <a:srgbClr val="333333"/>
                </a:solidFill>
                <a:effectLst/>
                <a:latin typeface="Roboto" panose="02000000000000000000" pitchFamily="2" charset="0"/>
              </a:rPr>
              <a:t>ніж 1,5 години, які виділені на вивчення інтегрованого курсу «Здоров’я, безпека та добробут».</a:t>
            </a:r>
          </a:p>
        </p:txBody>
      </p:sp>
      <p:sp>
        <p:nvSpPr>
          <p:cNvPr id="5" name="TextBox 4">
            <a:extLst>
              <a:ext uri="{FF2B5EF4-FFF2-40B4-BE49-F238E27FC236}">
                <a16:creationId xmlns:a16="http://schemas.microsoft.com/office/drawing/2014/main" id="{D09BF481-BB80-D64E-06DE-EADAAA20391D}"/>
              </a:ext>
            </a:extLst>
          </p:cNvPr>
          <p:cNvSpPr txBox="1"/>
          <p:nvPr/>
        </p:nvSpPr>
        <p:spPr>
          <a:xfrm>
            <a:off x="1354666" y="1618958"/>
            <a:ext cx="10126134" cy="1508105"/>
          </a:xfrm>
          <a:prstGeom prst="rect">
            <a:avLst/>
          </a:prstGeom>
          <a:noFill/>
          <a:ln>
            <a:solidFill>
              <a:srgbClr val="00B050"/>
            </a:solidFill>
          </a:ln>
        </p:spPr>
        <p:txBody>
          <a:bodyPr wrap="square">
            <a:spAutoFit/>
          </a:bodyPr>
          <a:lstStyle/>
          <a:p>
            <a:pPr algn="l"/>
            <a:r>
              <a:rPr lang="uk-UA" sz="2000" b="1" i="0" dirty="0">
                <a:solidFill>
                  <a:srgbClr val="333333"/>
                </a:solidFill>
                <a:effectLst/>
                <a:latin typeface="Roboto" panose="02000000000000000000" pitchFamily="2" charset="0"/>
              </a:rPr>
              <a:t>Громадянська та історична освітня галузь </a:t>
            </a:r>
          </a:p>
          <a:p>
            <a:pPr algn="l"/>
            <a:r>
              <a:rPr lang="uk-UA" b="0" i="0" dirty="0">
                <a:solidFill>
                  <a:srgbClr val="333333"/>
                </a:solidFill>
                <a:effectLst/>
                <a:latin typeface="Roboto" panose="02000000000000000000" pitchFamily="2" charset="0"/>
              </a:rPr>
              <a:t>Тижневе навчальне навантаження складає 3 години, які розподілені на вивчення таких навчальних предметів:</a:t>
            </a:r>
          </a:p>
          <a:p>
            <a:pPr algn="l">
              <a:buFont typeface="Arial" panose="020B0604020202020204" pitchFamily="34" charset="0"/>
              <a:buChar char="•"/>
            </a:pPr>
            <a:r>
              <a:rPr lang="uk-UA" b="0" i="0" dirty="0">
                <a:solidFill>
                  <a:srgbClr val="333333"/>
                </a:solidFill>
                <a:effectLst/>
                <a:latin typeface="Roboto" panose="02000000000000000000" pitchFamily="2" charset="0"/>
              </a:rPr>
              <a:t>Історія України - 2 година;</a:t>
            </a:r>
          </a:p>
          <a:p>
            <a:pPr algn="l">
              <a:buFont typeface="Arial" panose="020B0604020202020204" pitchFamily="34" charset="0"/>
              <a:buChar char="•"/>
            </a:pPr>
            <a:r>
              <a:rPr lang="uk-UA" b="0" i="0" dirty="0">
                <a:solidFill>
                  <a:srgbClr val="333333"/>
                </a:solidFill>
                <a:effectLst/>
                <a:latin typeface="Roboto" panose="02000000000000000000" pitchFamily="2" charset="0"/>
              </a:rPr>
              <a:t>Всесвітня історія - 1 година.</a:t>
            </a:r>
          </a:p>
        </p:txBody>
      </p:sp>
      <p:sp>
        <p:nvSpPr>
          <p:cNvPr id="7" name="TextBox 6">
            <a:extLst>
              <a:ext uri="{FF2B5EF4-FFF2-40B4-BE49-F238E27FC236}">
                <a16:creationId xmlns:a16="http://schemas.microsoft.com/office/drawing/2014/main" id="{FEF6812F-0A55-0B78-6A18-F116171C2C93}"/>
              </a:ext>
            </a:extLst>
          </p:cNvPr>
          <p:cNvSpPr txBox="1"/>
          <p:nvPr/>
        </p:nvSpPr>
        <p:spPr>
          <a:xfrm>
            <a:off x="285043" y="3313628"/>
            <a:ext cx="8813800" cy="369332"/>
          </a:xfrm>
          <a:prstGeom prst="rect">
            <a:avLst/>
          </a:prstGeom>
          <a:noFill/>
          <a:ln>
            <a:solidFill>
              <a:srgbClr val="00B050"/>
            </a:solidFill>
          </a:ln>
        </p:spPr>
        <p:txBody>
          <a:bodyPr wrap="square">
            <a:spAutoFit/>
          </a:bodyPr>
          <a:lstStyle/>
          <a:p>
            <a:pPr algn="l"/>
            <a:r>
              <a:rPr lang="ru-RU" sz="1800" b="1" i="0" dirty="0" err="1">
                <a:solidFill>
                  <a:srgbClr val="333333"/>
                </a:solidFill>
                <a:effectLst/>
                <a:latin typeface="Roboto" panose="02000000000000000000" pitchFamily="2" charset="0"/>
              </a:rPr>
              <a:t>Інформатична</a:t>
            </a:r>
            <a:r>
              <a:rPr lang="ru-RU" sz="1800" b="1" i="0" dirty="0">
                <a:solidFill>
                  <a:srgbClr val="333333"/>
                </a:solidFill>
                <a:effectLst/>
                <a:latin typeface="Roboto" panose="02000000000000000000" pitchFamily="2" charset="0"/>
              </a:rPr>
              <a:t> </a:t>
            </a:r>
            <a:r>
              <a:rPr lang="ru-RU" sz="1800" b="1" i="0" dirty="0" err="1">
                <a:solidFill>
                  <a:srgbClr val="333333"/>
                </a:solidFill>
                <a:effectLst/>
                <a:latin typeface="Roboto" panose="02000000000000000000" pitchFamily="2" charset="0"/>
              </a:rPr>
              <a:t>освітня</a:t>
            </a:r>
            <a:r>
              <a:rPr lang="ru-RU" sz="1800" b="1" i="0" dirty="0">
                <a:solidFill>
                  <a:srgbClr val="333333"/>
                </a:solidFill>
                <a:effectLst/>
                <a:latin typeface="Roboto" panose="02000000000000000000" pitchFamily="2" charset="0"/>
              </a:rPr>
              <a:t> </a:t>
            </a:r>
            <a:r>
              <a:rPr lang="ru-RU" sz="1800" b="1" i="0" dirty="0" err="1">
                <a:solidFill>
                  <a:srgbClr val="333333"/>
                </a:solidFill>
                <a:effectLst/>
                <a:latin typeface="Roboto" panose="02000000000000000000" pitchFamily="2" charset="0"/>
              </a:rPr>
              <a:t>галузь</a:t>
            </a:r>
            <a:r>
              <a:rPr lang="ru-RU" sz="1800" b="1" i="0" dirty="0">
                <a:solidFill>
                  <a:srgbClr val="333333"/>
                </a:solidFill>
                <a:effectLst/>
                <a:latin typeface="Roboto" panose="02000000000000000000" pitchFamily="2" charset="0"/>
              </a:rPr>
              <a:t> (</a:t>
            </a:r>
            <a:r>
              <a:rPr lang="ru-RU" sz="1800" b="1" i="0" dirty="0" err="1">
                <a:solidFill>
                  <a:srgbClr val="333333"/>
                </a:solidFill>
                <a:effectLst/>
                <a:latin typeface="Roboto" panose="02000000000000000000" pitchFamily="2" charset="0"/>
              </a:rPr>
              <a:t>Інформатика</a:t>
            </a:r>
            <a:r>
              <a:rPr lang="ru-RU" sz="1800" b="1" i="0" dirty="0">
                <a:solidFill>
                  <a:srgbClr val="333333"/>
                </a:solidFill>
                <a:effectLst/>
                <a:latin typeface="Roboto" panose="02000000000000000000" pitchFamily="2" charset="0"/>
              </a:rPr>
              <a:t>) – 2 </a:t>
            </a:r>
            <a:r>
              <a:rPr lang="ru-RU" sz="1800" b="1" i="0" dirty="0" err="1">
                <a:solidFill>
                  <a:srgbClr val="333333"/>
                </a:solidFill>
                <a:effectLst/>
                <a:latin typeface="Roboto" panose="02000000000000000000" pitchFamily="2" charset="0"/>
              </a:rPr>
              <a:t>години</a:t>
            </a:r>
            <a:endParaRPr lang="ru-RU" sz="1800" b="1" i="0" dirty="0">
              <a:solidFill>
                <a:srgbClr val="333333"/>
              </a:solidFill>
              <a:effectLst/>
              <a:latin typeface="Roboto" panose="02000000000000000000" pitchFamily="2" charset="0"/>
            </a:endParaRPr>
          </a:p>
        </p:txBody>
      </p:sp>
      <p:sp>
        <p:nvSpPr>
          <p:cNvPr id="9" name="TextBox 8">
            <a:extLst>
              <a:ext uri="{FF2B5EF4-FFF2-40B4-BE49-F238E27FC236}">
                <a16:creationId xmlns:a16="http://schemas.microsoft.com/office/drawing/2014/main" id="{834DF89D-2DA4-A94C-F53A-2FE909E7A289}"/>
              </a:ext>
            </a:extLst>
          </p:cNvPr>
          <p:cNvSpPr txBox="1"/>
          <p:nvPr/>
        </p:nvSpPr>
        <p:spPr>
          <a:xfrm>
            <a:off x="1244599" y="3869525"/>
            <a:ext cx="10236201" cy="369332"/>
          </a:xfrm>
          <a:prstGeom prst="rect">
            <a:avLst/>
          </a:prstGeom>
          <a:noFill/>
          <a:ln>
            <a:solidFill>
              <a:srgbClr val="00B050"/>
            </a:solidFill>
          </a:ln>
        </p:spPr>
        <p:txBody>
          <a:bodyPr wrap="square">
            <a:spAutoFit/>
          </a:bodyPr>
          <a:lstStyle/>
          <a:p>
            <a:pPr algn="l"/>
            <a:r>
              <a:rPr lang="ru-RU" sz="1800" b="1" i="0" dirty="0" err="1">
                <a:solidFill>
                  <a:srgbClr val="333333"/>
                </a:solidFill>
                <a:effectLst/>
                <a:latin typeface="Roboto" panose="02000000000000000000" pitchFamily="2" charset="0"/>
              </a:rPr>
              <a:t>Технологічна</a:t>
            </a:r>
            <a:r>
              <a:rPr lang="ru-RU" sz="1800" b="1" i="0" dirty="0">
                <a:solidFill>
                  <a:srgbClr val="333333"/>
                </a:solidFill>
                <a:effectLst/>
                <a:latin typeface="Roboto" panose="02000000000000000000" pitchFamily="2" charset="0"/>
              </a:rPr>
              <a:t> </a:t>
            </a:r>
            <a:r>
              <a:rPr lang="ru-RU" sz="1800" b="1" i="0" dirty="0" err="1">
                <a:solidFill>
                  <a:srgbClr val="333333"/>
                </a:solidFill>
                <a:effectLst/>
                <a:latin typeface="Roboto" panose="02000000000000000000" pitchFamily="2" charset="0"/>
              </a:rPr>
              <a:t>освітня</a:t>
            </a:r>
            <a:r>
              <a:rPr lang="ru-RU" sz="1800" b="1" i="0" dirty="0">
                <a:solidFill>
                  <a:srgbClr val="333333"/>
                </a:solidFill>
                <a:effectLst/>
                <a:latin typeface="Roboto" panose="02000000000000000000" pitchFamily="2" charset="0"/>
              </a:rPr>
              <a:t> </a:t>
            </a:r>
            <a:r>
              <a:rPr lang="ru-RU" sz="1800" b="1" i="0" dirty="0" err="1">
                <a:solidFill>
                  <a:srgbClr val="333333"/>
                </a:solidFill>
                <a:effectLst/>
                <a:latin typeface="Roboto" panose="02000000000000000000" pitchFamily="2" charset="0"/>
              </a:rPr>
              <a:t>галузь</a:t>
            </a:r>
            <a:r>
              <a:rPr lang="ru-RU" sz="1800" b="1" i="0" dirty="0">
                <a:solidFill>
                  <a:srgbClr val="333333"/>
                </a:solidFill>
                <a:effectLst/>
                <a:latin typeface="Roboto" panose="02000000000000000000" pitchFamily="2" charset="0"/>
              </a:rPr>
              <a:t> (</a:t>
            </a:r>
            <a:r>
              <a:rPr lang="ru-RU" sz="1800" b="1" i="0" dirty="0" err="1">
                <a:solidFill>
                  <a:srgbClr val="333333"/>
                </a:solidFill>
                <a:effectLst/>
                <a:latin typeface="Roboto" panose="02000000000000000000" pitchFamily="2" charset="0"/>
              </a:rPr>
              <a:t>Технології</a:t>
            </a:r>
            <a:r>
              <a:rPr lang="ru-RU" sz="1800" b="1" i="0" dirty="0">
                <a:solidFill>
                  <a:srgbClr val="333333"/>
                </a:solidFill>
                <a:effectLst/>
                <a:latin typeface="Roboto" panose="02000000000000000000" pitchFamily="2" charset="0"/>
              </a:rPr>
              <a:t>) – 1 година</a:t>
            </a:r>
          </a:p>
        </p:txBody>
      </p:sp>
      <p:sp>
        <p:nvSpPr>
          <p:cNvPr id="11" name="TextBox 10">
            <a:extLst>
              <a:ext uri="{FF2B5EF4-FFF2-40B4-BE49-F238E27FC236}">
                <a16:creationId xmlns:a16="http://schemas.microsoft.com/office/drawing/2014/main" id="{818A0722-E21D-3449-EBC7-62DF97E3238D}"/>
              </a:ext>
            </a:extLst>
          </p:cNvPr>
          <p:cNvSpPr txBox="1"/>
          <p:nvPr/>
        </p:nvSpPr>
        <p:spPr>
          <a:xfrm>
            <a:off x="285043" y="4425422"/>
            <a:ext cx="8813800" cy="1508105"/>
          </a:xfrm>
          <a:prstGeom prst="rect">
            <a:avLst/>
          </a:prstGeom>
          <a:noFill/>
          <a:ln>
            <a:solidFill>
              <a:srgbClr val="00B050"/>
            </a:solidFill>
          </a:ln>
        </p:spPr>
        <p:txBody>
          <a:bodyPr wrap="square">
            <a:spAutoFit/>
          </a:bodyPr>
          <a:lstStyle/>
          <a:p>
            <a:pPr algn="l"/>
            <a:r>
              <a:rPr lang="uk-UA" sz="2000" b="1" i="0" dirty="0">
                <a:solidFill>
                  <a:srgbClr val="333333"/>
                </a:solidFill>
                <a:effectLst/>
                <a:latin typeface="Roboto" panose="02000000000000000000" pitchFamily="2" charset="0"/>
              </a:rPr>
              <a:t>Мистецька освітня галузь – 2 години</a:t>
            </a:r>
          </a:p>
          <a:p>
            <a:pPr algn="l"/>
            <a:r>
              <a:rPr lang="uk-UA" b="0" i="0" dirty="0">
                <a:solidFill>
                  <a:srgbClr val="333333"/>
                </a:solidFill>
                <a:effectLst/>
                <a:latin typeface="Roboto" panose="02000000000000000000" pitchFamily="2" charset="0"/>
              </a:rPr>
              <a:t>За рішенням закладу освіти до навчального плану освітньої програми може включатися інтегрований курс «Мистецтво» або окремі предмети «Музичне мистецтво» та «Образотворче мистецтво» (кількість годин на їх вивчення школа визначає самостійно).</a:t>
            </a:r>
          </a:p>
        </p:txBody>
      </p:sp>
      <p:sp>
        <p:nvSpPr>
          <p:cNvPr id="13" name="TextBox 12">
            <a:extLst>
              <a:ext uri="{FF2B5EF4-FFF2-40B4-BE49-F238E27FC236}">
                <a16:creationId xmlns:a16="http://schemas.microsoft.com/office/drawing/2014/main" id="{62C59DEE-AC83-45FC-B828-3DF8438EDD0F}"/>
              </a:ext>
            </a:extLst>
          </p:cNvPr>
          <p:cNvSpPr txBox="1"/>
          <p:nvPr/>
        </p:nvSpPr>
        <p:spPr>
          <a:xfrm>
            <a:off x="1142998" y="6116048"/>
            <a:ext cx="10337801" cy="369332"/>
          </a:xfrm>
          <a:prstGeom prst="rect">
            <a:avLst/>
          </a:prstGeom>
          <a:noFill/>
          <a:ln>
            <a:solidFill>
              <a:srgbClr val="00B050"/>
            </a:solidFill>
          </a:ln>
        </p:spPr>
        <p:txBody>
          <a:bodyPr wrap="square">
            <a:spAutoFit/>
          </a:bodyPr>
          <a:lstStyle/>
          <a:p>
            <a:pPr algn="l"/>
            <a:r>
              <a:rPr lang="uk-UA" sz="1800" b="1" i="0" dirty="0">
                <a:solidFill>
                  <a:srgbClr val="333333"/>
                </a:solidFill>
                <a:effectLst/>
                <a:latin typeface="Roboto" panose="02000000000000000000" pitchFamily="2" charset="0"/>
              </a:rPr>
              <a:t>Фізична культура – 3 години</a:t>
            </a:r>
          </a:p>
        </p:txBody>
      </p:sp>
    </p:spTree>
    <p:extLst>
      <p:ext uri="{BB962C8B-B14F-4D97-AF65-F5344CB8AC3E}">
        <p14:creationId xmlns:p14="http://schemas.microsoft.com/office/powerpoint/2010/main" val="278956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2698317-AE9D-0608-56DB-C3ABDA037157}"/>
              </a:ext>
            </a:extLst>
          </p:cNvPr>
          <p:cNvPicPr>
            <a:picLocks noChangeAspect="1"/>
          </p:cNvPicPr>
          <p:nvPr/>
        </p:nvPicPr>
        <p:blipFill>
          <a:blip r:embed="rId3"/>
          <a:stretch>
            <a:fillRect/>
          </a:stretch>
        </p:blipFill>
        <p:spPr>
          <a:xfrm>
            <a:off x="2161415" y="1021441"/>
            <a:ext cx="4815118" cy="4815118"/>
          </a:xfrm>
          <a:prstGeom prst="rect">
            <a:avLst/>
          </a:prstGeom>
        </p:spPr>
      </p:pic>
    </p:spTree>
    <p:extLst>
      <p:ext uri="{BB962C8B-B14F-4D97-AF65-F5344CB8AC3E}">
        <p14:creationId xmlns:p14="http://schemas.microsoft.com/office/powerpoint/2010/main" val="113125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86ECAD2-A9E9-4126-2E50-0D409935F2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61" b="30093"/>
          <a:stretch/>
        </p:blipFill>
        <p:spPr bwMode="auto">
          <a:xfrm>
            <a:off x="1842066" y="3505200"/>
            <a:ext cx="7256779" cy="305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5AE0E86-7C0B-ED3F-3E8C-E95D020F0462}"/>
              </a:ext>
            </a:extLst>
          </p:cNvPr>
          <p:cNvSpPr txBox="1"/>
          <p:nvPr/>
        </p:nvSpPr>
        <p:spPr>
          <a:xfrm>
            <a:off x="496711" y="293511"/>
            <a:ext cx="10803468" cy="3225498"/>
          </a:xfrm>
          <a:prstGeom prst="rect">
            <a:avLst/>
          </a:prstGeom>
          <a:noFill/>
        </p:spPr>
        <p:txBody>
          <a:bodyPr wrap="square" rtlCol="0">
            <a:spAutoFit/>
          </a:bodyPr>
          <a:lstStyle/>
          <a:p>
            <a:pPr marR="95250" indent="95250" algn="just">
              <a:lnSpc>
                <a:spcPct val="115000"/>
              </a:lnSpc>
              <a:spcBef>
                <a:spcPts val="750"/>
              </a:spcBef>
              <a:spcAft>
                <a:spcPts val="750"/>
              </a:spcAft>
            </a:pPr>
            <a:r>
              <a:rPr lang="uk-UA" sz="2400" b="1" dirty="0">
                <a:solidFill>
                  <a:srgbClr val="000000"/>
                </a:solidFill>
                <a:latin typeface="Times New Roman"/>
                <a:ea typeface="Calibri"/>
                <a:cs typeface="Times New Roman"/>
              </a:rPr>
              <a:t>Базова середня освіта</a:t>
            </a:r>
            <a:r>
              <a:rPr lang="uk-UA" sz="2400" dirty="0">
                <a:solidFill>
                  <a:srgbClr val="000000"/>
                </a:solidFill>
                <a:latin typeface="Times New Roman"/>
                <a:ea typeface="Calibri"/>
                <a:cs typeface="Times New Roman"/>
              </a:rPr>
              <a:t> має такі цикли, як</a:t>
            </a:r>
            <a:r>
              <a:rPr lang="uk-UA" sz="2400" dirty="0">
                <a:solidFill>
                  <a:srgbClr val="FF0000"/>
                </a:solidFill>
                <a:latin typeface="Times New Roman"/>
                <a:ea typeface="Calibri"/>
                <a:cs typeface="Times New Roman"/>
              </a:rPr>
              <a:t> адаптаційний</a:t>
            </a:r>
            <a:r>
              <a:rPr lang="uk-UA" sz="2400" dirty="0">
                <a:solidFill>
                  <a:srgbClr val="000000"/>
                </a:solidFill>
                <a:latin typeface="Times New Roman"/>
                <a:ea typeface="Calibri"/>
                <a:cs typeface="Times New Roman"/>
              </a:rPr>
              <a:t> (5—6 класи) та </a:t>
            </a:r>
            <a:r>
              <a:rPr lang="uk-UA" sz="2400" dirty="0">
                <a:solidFill>
                  <a:srgbClr val="FF0000"/>
                </a:solidFill>
                <a:latin typeface="Times New Roman"/>
                <a:ea typeface="Calibri"/>
                <a:cs typeface="Times New Roman"/>
              </a:rPr>
              <a:t>базового предметного</a:t>
            </a:r>
            <a:r>
              <a:rPr lang="uk-UA" sz="2400" dirty="0">
                <a:solidFill>
                  <a:srgbClr val="000000"/>
                </a:solidFill>
                <a:latin typeface="Times New Roman"/>
                <a:ea typeface="Calibri"/>
                <a:cs typeface="Times New Roman"/>
              </a:rPr>
              <a:t> навчання (7—9 класи), що дають змогу враховувати вікові та індивідуальні особливості розвитку і потреби учнів, а також забезпечити просування індивідуальними освітніми траєкторіями.</a:t>
            </a:r>
          </a:p>
          <a:p>
            <a:pPr marR="95250" indent="95250" algn="just">
              <a:lnSpc>
                <a:spcPct val="115000"/>
              </a:lnSpc>
              <a:spcBef>
                <a:spcPts val="750"/>
              </a:spcBef>
              <a:spcAft>
                <a:spcPts val="750"/>
              </a:spcAft>
            </a:pPr>
            <a:r>
              <a:rPr lang="uk-UA" sz="2400" dirty="0">
                <a:solidFill>
                  <a:srgbClr val="000000"/>
                </a:solidFill>
                <a:effectLst/>
                <a:latin typeface="Times New Roman"/>
                <a:ea typeface="Calibri"/>
                <a:cs typeface="Times New Roman"/>
              </a:rPr>
              <a:t>Вимоги до обов’язкових результатів визначено на основі </a:t>
            </a:r>
            <a:r>
              <a:rPr lang="uk-UA" sz="2400" dirty="0" err="1">
                <a:solidFill>
                  <a:srgbClr val="000000"/>
                </a:solidFill>
                <a:effectLst/>
                <a:latin typeface="Times New Roman"/>
                <a:ea typeface="Calibri"/>
                <a:cs typeface="Times New Roman"/>
              </a:rPr>
              <a:t>компетентнісного</a:t>
            </a:r>
            <a:r>
              <a:rPr lang="uk-UA" sz="2400" dirty="0">
                <a:solidFill>
                  <a:srgbClr val="000000"/>
                </a:solidFill>
                <a:effectLst/>
                <a:latin typeface="Times New Roman"/>
                <a:ea typeface="Calibri"/>
                <a:cs typeface="Times New Roman"/>
              </a:rPr>
              <a:t> підходу.</a:t>
            </a:r>
            <a:endParaRPr lang="uk-UA" sz="2400" dirty="0">
              <a:effectLst/>
              <a:latin typeface="Calibri"/>
              <a:ea typeface="Calibri"/>
              <a:cs typeface="Times New Roman"/>
            </a:endParaRPr>
          </a:p>
          <a:p>
            <a:endParaRPr lang="uk-UA" dirty="0"/>
          </a:p>
        </p:txBody>
      </p:sp>
    </p:spTree>
    <p:extLst>
      <p:ext uri="{BB962C8B-B14F-4D97-AF65-F5344CB8AC3E}">
        <p14:creationId xmlns:p14="http://schemas.microsoft.com/office/powerpoint/2010/main" val="46467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4">
            <a:extLst>
              <a:ext uri="{FF2B5EF4-FFF2-40B4-BE49-F238E27FC236}">
                <a16:creationId xmlns:a16="http://schemas.microsoft.com/office/drawing/2014/main" id="{DD5AEFD6-87BA-F55E-4916-2C5D2F6BDE03}"/>
              </a:ext>
            </a:extLst>
          </p:cNvPr>
          <p:cNvSpPr/>
          <p:nvPr/>
        </p:nvSpPr>
        <p:spPr>
          <a:xfrm>
            <a:off x="214489" y="220581"/>
            <a:ext cx="11559822" cy="4046172"/>
          </a:xfrm>
          <a:prstGeom prst="rect">
            <a:avLst/>
          </a:prstGeom>
          <a:ln>
            <a:solidFill>
              <a:srgbClr val="00B050"/>
            </a:solidFill>
          </a:ln>
        </p:spPr>
        <p:txBody>
          <a:bodyPr wrap="square">
            <a:spAutoFit/>
          </a:bodyPr>
          <a:lstStyle/>
          <a:p>
            <a:pPr indent="228600">
              <a:lnSpc>
                <a:spcPct val="115000"/>
              </a:lnSpc>
              <a:spcAft>
                <a:spcPts val="0"/>
              </a:spcAft>
            </a:pPr>
            <a:r>
              <a:rPr lang="uk-UA" sz="2500" b="1" u="sng" dirty="0">
                <a:solidFill>
                  <a:srgbClr val="000000"/>
                </a:solidFill>
                <a:latin typeface="Times New Roman"/>
                <a:ea typeface="Calibri"/>
                <a:cs typeface="Times New Roman"/>
              </a:rPr>
              <a:t>Державний стандарт</a:t>
            </a:r>
            <a:r>
              <a:rPr lang="uk-UA" sz="2500" u="sng" dirty="0">
                <a:solidFill>
                  <a:srgbClr val="000000"/>
                </a:solidFill>
                <a:latin typeface="Times New Roman"/>
                <a:ea typeface="Calibri"/>
                <a:cs typeface="Times New Roman"/>
              </a:rPr>
              <a:t> визначає:</a:t>
            </a:r>
            <a:endParaRPr lang="uk-UA" sz="2500" u="sng" dirty="0">
              <a:latin typeface="Calibri"/>
              <a:ea typeface="Calibri"/>
              <a:cs typeface="Times New Roman"/>
            </a:endParaRPr>
          </a:p>
          <a:p>
            <a:pPr marL="342900" lvl="0" indent="-342900">
              <a:lnSpc>
                <a:spcPct val="115000"/>
              </a:lnSpc>
              <a:spcAft>
                <a:spcPts val="0"/>
              </a:spcAft>
              <a:buFont typeface="Times New Roman"/>
              <a:buChar char="-"/>
            </a:pPr>
            <a:r>
              <a:rPr lang="uk-UA" sz="2500" dirty="0">
                <a:solidFill>
                  <a:srgbClr val="FF0000"/>
                </a:solidFill>
                <a:latin typeface="Times New Roman"/>
                <a:ea typeface="Calibri"/>
                <a:cs typeface="Times New Roman"/>
              </a:rPr>
              <a:t>вимоги</a:t>
            </a:r>
            <a:r>
              <a:rPr lang="uk-UA" sz="2500" dirty="0">
                <a:solidFill>
                  <a:srgbClr val="000000"/>
                </a:solidFill>
                <a:latin typeface="Times New Roman"/>
                <a:ea typeface="Calibri"/>
                <a:cs typeface="Times New Roman"/>
              </a:rPr>
              <a:t> до обов’язкових результатів навчання учнів на рівні базової середньої освіти;</a:t>
            </a:r>
            <a:endParaRPr lang="uk-UA" sz="2500" dirty="0">
              <a:latin typeface="Calibri"/>
              <a:ea typeface="Calibri"/>
              <a:cs typeface="Times New Roman"/>
            </a:endParaRPr>
          </a:p>
          <a:p>
            <a:pPr marL="342900" lvl="0" indent="-342900">
              <a:lnSpc>
                <a:spcPct val="115000"/>
              </a:lnSpc>
              <a:spcAft>
                <a:spcPts val="0"/>
              </a:spcAft>
              <a:buFont typeface="Times New Roman"/>
              <a:buChar char="-"/>
            </a:pPr>
            <a:r>
              <a:rPr lang="uk-UA" sz="2500" dirty="0">
                <a:solidFill>
                  <a:srgbClr val="FF0000"/>
                </a:solidFill>
                <a:latin typeface="Times New Roman"/>
                <a:ea typeface="Calibri"/>
                <a:cs typeface="Times New Roman"/>
              </a:rPr>
              <a:t>загальний обсяг</a:t>
            </a:r>
            <a:r>
              <a:rPr lang="uk-UA" sz="2500" dirty="0">
                <a:solidFill>
                  <a:srgbClr val="000000"/>
                </a:solidFill>
                <a:latin typeface="Times New Roman"/>
                <a:ea typeface="Calibri"/>
                <a:cs typeface="Times New Roman"/>
              </a:rPr>
              <a:t> їх навчального навантаження, розподілений за освітніми галузями;</a:t>
            </a:r>
            <a:endParaRPr lang="uk-UA" sz="2500" dirty="0">
              <a:latin typeface="Calibri"/>
              <a:ea typeface="Calibri"/>
              <a:cs typeface="Times New Roman"/>
            </a:endParaRPr>
          </a:p>
          <a:p>
            <a:pPr marL="342900" lvl="0" indent="-342900">
              <a:lnSpc>
                <a:spcPct val="115000"/>
              </a:lnSpc>
              <a:spcAft>
                <a:spcPts val="0"/>
              </a:spcAft>
              <a:buFont typeface="Times New Roman"/>
              <a:buChar char="-"/>
            </a:pPr>
            <a:r>
              <a:rPr lang="uk-UA" sz="2500" dirty="0">
                <a:solidFill>
                  <a:srgbClr val="FF0000"/>
                </a:solidFill>
                <a:latin typeface="Times New Roman"/>
                <a:ea typeface="Calibri"/>
                <a:cs typeface="Times New Roman"/>
              </a:rPr>
              <a:t>структуру та зміст</a:t>
            </a:r>
            <a:r>
              <a:rPr lang="uk-UA" sz="2500" dirty="0">
                <a:solidFill>
                  <a:srgbClr val="000000"/>
                </a:solidFill>
                <a:latin typeface="Times New Roman"/>
                <a:ea typeface="Calibri"/>
                <a:cs typeface="Times New Roman"/>
              </a:rPr>
              <a:t> базової середньої</a:t>
            </a:r>
            <a:r>
              <a:rPr lang="uk-UA" sz="2500" dirty="0">
                <a:solidFill>
                  <a:srgbClr val="000000"/>
                </a:solidFill>
                <a:latin typeface="Arial"/>
                <a:ea typeface="Calibri"/>
                <a:cs typeface="Times New Roman"/>
              </a:rPr>
              <a:t> </a:t>
            </a:r>
            <a:r>
              <a:rPr lang="uk-UA" sz="2500" dirty="0">
                <a:solidFill>
                  <a:srgbClr val="000000"/>
                </a:solidFill>
                <a:latin typeface="Times New Roman"/>
                <a:ea typeface="Calibri"/>
                <a:cs typeface="Times New Roman"/>
              </a:rPr>
              <a:t>освіти.</a:t>
            </a:r>
            <a:endParaRPr lang="uk-UA" sz="2500" dirty="0">
              <a:latin typeface="Calibri"/>
              <a:ea typeface="Calibri"/>
              <a:cs typeface="Times New Roman"/>
            </a:endParaRPr>
          </a:p>
          <a:p>
            <a:pPr indent="95250">
              <a:lnSpc>
                <a:spcPct val="115000"/>
              </a:lnSpc>
              <a:spcAft>
                <a:spcPts val="0"/>
              </a:spcAft>
            </a:pPr>
            <a:r>
              <a:rPr lang="ru-RU" sz="2500" b="1" dirty="0" err="1">
                <a:solidFill>
                  <a:srgbClr val="000000"/>
                </a:solidFill>
                <a:latin typeface="Times New Roman"/>
                <a:ea typeface="Calibri"/>
                <a:cs typeface="Times New Roman"/>
              </a:rPr>
              <a:t>Державний</a:t>
            </a:r>
            <a:r>
              <a:rPr lang="ru-RU" sz="2500" b="1" dirty="0">
                <a:solidFill>
                  <a:srgbClr val="000000"/>
                </a:solidFill>
                <a:latin typeface="Times New Roman"/>
                <a:ea typeface="Calibri"/>
                <a:cs typeface="Times New Roman"/>
              </a:rPr>
              <a:t> стандарт</a:t>
            </a:r>
            <a:r>
              <a:rPr lang="ru-RU" sz="2500" dirty="0">
                <a:solidFill>
                  <a:srgbClr val="000000"/>
                </a:solidFill>
                <a:latin typeface="Times New Roman"/>
                <a:ea typeface="Calibri"/>
                <a:cs typeface="Times New Roman"/>
              </a:rPr>
              <a:t> є</a:t>
            </a:r>
            <a:r>
              <a:rPr lang="ru-RU" sz="2500" dirty="0">
                <a:solidFill>
                  <a:srgbClr val="FF0000"/>
                </a:solidFill>
                <a:latin typeface="Times New Roman"/>
                <a:ea typeface="Calibri"/>
                <a:cs typeface="Times New Roman"/>
              </a:rPr>
              <a:t> основою</a:t>
            </a:r>
            <a:r>
              <a:rPr lang="ru-RU" sz="2500" dirty="0">
                <a:solidFill>
                  <a:srgbClr val="000000"/>
                </a:solidFill>
                <a:latin typeface="Times New Roman"/>
                <a:ea typeface="Calibri"/>
                <a:cs typeface="Times New Roman"/>
              </a:rPr>
              <a:t> для </a:t>
            </a:r>
            <a:r>
              <a:rPr lang="ru-RU" sz="2500" dirty="0" err="1">
                <a:solidFill>
                  <a:srgbClr val="000000"/>
                </a:solidFill>
                <a:latin typeface="Times New Roman"/>
                <a:ea typeface="Calibri"/>
                <a:cs typeface="Times New Roman"/>
              </a:rPr>
              <a:t>розроблення</a:t>
            </a:r>
            <a:r>
              <a:rPr lang="ru-RU" sz="2500" dirty="0">
                <a:solidFill>
                  <a:srgbClr val="000000"/>
                </a:solidFill>
                <a:latin typeface="Times New Roman"/>
                <a:ea typeface="Calibri"/>
                <a:cs typeface="Times New Roman"/>
              </a:rPr>
              <a:t> </a:t>
            </a:r>
            <a:r>
              <a:rPr lang="ru-RU" sz="2500" dirty="0" err="1">
                <a:solidFill>
                  <a:srgbClr val="000000"/>
                </a:solidFill>
                <a:latin typeface="Times New Roman"/>
                <a:ea typeface="Calibri"/>
                <a:cs typeface="Times New Roman"/>
              </a:rPr>
              <a:t>типових</a:t>
            </a:r>
            <a:r>
              <a:rPr lang="ru-RU" sz="2500" dirty="0">
                <a:solidFill>
                  <a:srgbClr val="000000"/>
                </a:solidFill>
                <a:latin typeface="Times New Roman"/>
                <a:ea typeface="Calibri"/>
                <a:cs typeface="Times New Roman"/>
              </a:rPr>
              <a:t> </a:t>
            </a:r>
            <a:r>
              <a:rPr lang="ru-RU" sz="2500" dirty="0" err="1">
                <a:solidFill>
                  <a:srgbClr val="FF0000"/>
                </a:solidFill>
                <a:latin typeface="Times New Roman"/>
                <a:ea typeface="Calibri"/>
                <a:cs typeface="Times New Roman"/>
              </a:rPr>
              <a:t>освітніх</a:t>
            </a:r>
            <a:r>
              <a:rPr lang="ru-RU" sz="2500" dirty="0">
                <a:solidFill>
                  <a:srgbClr val="FF0000"/>
                </a:solidFill>
                <a:latin typeface="Times New Roman"/>
                <a:ea typeface="Calibri"/>
                <a:cs typeface="Times New Roman"/>
              </a:rPr>
              <a:t> </a:t>
            </a:r>
            <a:r>
              <a:rPr lang="ru-RU" sz="2500" dirty="0" err="1">
                <a:solidFill>
                  <a:srgbClr val="FF0000"/>
                </a:solidFill>
                <a:latin typeface="Times New Roman"/>
                <a:ea typeface="Calibri"/>
                <a:cs typeface="Times New Roman"/>
              </a:rPr>
              <a:t>програм</a:t>
            </a:r>
            <a:r>
              <a:rPr lang="ru-RU" sz="2500" dirty="0">
                <a:solidFill>
                  <a:srgbClr val="000000"/>
                </a:solidFill>
                <a:latin typeface="Times New Roman"/>
                <a:ea typeface="Calibri"/>
                <a:cs typeface="Times New Roman"/>
              </a:rPr>
              <a:t>, </a:t>
            </a:r>
          </a:p>
          <a:p>
            <a:pPr indent="95250">
              <a:lnSpc>
                <a:spcPct val="115000"/>
              </a:lnSpc>
              <a:spcAft>
                <a:spcPts val="0"/>
              </a:spcAft>
            </a:pPr>
            <a:r>
              <a:rPr lang="ru-RU" sz="2500" dirty="0">
                <a:solidFill>
                  <a:srgbClr val="000000"/>
                </a:solidFill>
                <a:latin typeface="Times New Roman"/>
                <a:ea typeface="Calibri"/>
                <a:cs typeface="Times New Roman"/>
              </a:rPr>
              <a:t>а </a:t>
            </a:r>
            <a:r>
              <a:rPr lang="ru-RU" sz="2500" dirty="0" err="1">
                <a:solidFill>
                  <a:srgbClr val="000000"/>
                </a:solidFill>
                <a:latin typeface="Times New Roman"/>
                <a:ea typeface="Calibri"/>
                <a:cs typeface="Times New Roman"/>
              </a:rPr>
              <a:t>також</a:t>
            </a:r>
            <a:r>
              <a:rPr lang="ru-RU" sz="2500" dirty="0">
                <a:solidFill>
                  <a:srgbClr val="000000"/>
                </a:solidFill>
                <a:latin typeface="Times New Roman"/>
                <a:ea typeface="Calibri"/>
                <a:cs typeface="Times New Roman"/>
              </a:rPr>
              <a:t> </a:t>
            </a:r>
            <a:r>
              <a:rPr lang="ru-RU" sz="2500" dirty="0" err="1">
                <a:solidFill>
                  <a:srgbClr val="000000"/>
                </a:solidFill>
                <a:latin typeface="Times New Roman"/>
                <a:ea typeface="Calibri"/>
                <a:cs typeface="Times New Roman"/>
              </a:rPr>
              <a:t>інших</a:t>
            </a:r>
            <a:r>
              <a:rPr lang="ru-RU" sz="2500" dirty="0">
                <a:solidFill>
                  <a:srgbClr val="000000"/>
                </a:solidFill>
                <a:latin typeface="Times New Roman"/>
                <a:ea typeface="Calibri"/>
                <a:cs typeface="Times New Roman"/>
              </a:rPr>
              <a:t> </a:t>
            </a:r>
            <a:r>
              <a:rPr lang="ru-RU" sz="2500" dirty="0" err="1">
                <a:solidFill>
                  <a:srgbClr val="000000"/>
                </a:solidFill>
                <a:latin typeface="Times New Roman"/>
                <a:ea typeface="Calibri"/>
                <a:cs typeface="Times New Roman"/>
              </a:rPr>
              <a:t>освітніх</a:t>
            </a:r>
            <a:r>
              <a:rPr lang="ru-RU" sz="2500" dirty="0">
                <a:solidFill>
                  <a:srgbClr val="000000"/>
                </a:solidFill>
                <a:latin typeface="Times New Roman"/>
                <a:ea typeface="Calibri"/>
                <a:cs typeface="Times New Roman"/>
              </a:rPr>
              <a:t> </a:t>
            </a:r>
            <a:r>
              <a:rPr lang="ru-RU" sz="2500" dirty="0" err="1">
                <a:solidFill>
                  <a:srgbClr val="000000"/>
                </a:solidFill>
                <a:latin typeface="Times New Roman"/>
                <a:ea typeface="Calibri"/>
                <a:cs typeface="Times New Roman"/>
              </a:rPr>
              <a:t>програм</a:t>
            </a:r>
            <a:r>
              <a:rPr lang="ru-RU" sz="2500" dirty="0">
                <a:solidFill>
                  <a:srgbClr val="000000"/>
                </a:solidFill>
                <a:latin typeface="Times New Roman"/>
                <a:ea typeface="Calibri"/>
                <a:cs typeface="Times New Roman"/>
              </a:rPr>
              <a:t> </a:t>
            </a:r>
            <a:r>
              <a:rPr lang="ru-RU" sz="2500" dirty="0" err="1">
                <a:solidFill>
                  <a:srgbClr val="000000"/>
                </a:solidFill>
                <a:latin typeface="Times New Roman"/>
                <a:ea typeface="Calibri"/>
                <a:cs typeface="Times New Roman"/>
              </a:rPr>
              <a:t>згідно</a:t>
            </a:r>
            <a:r>
              <a:rPr lang="ru-RU" sz="2500" dirty="0">
                <a:solidFill>
                  <a:srgbClr val="000000"/>
                </a:solidFill>
                <a:latin typeface="Times New Roman"/>
                <a:ea typeface="Calibri"/>
                <a:cs typeface="Times New Roman"/>
              </a:rPr>
              <a:t> з </a:t>
            </a:r>
            <a:r>
              <a:rPr lang="ru-RU" sz="2500" dirty="0" err="1">
                <a:solidFill>
                  <a:srgbClr val="000000"/>
                </a:solidFill>
                <a:latin typeface="Times New Roman"/>
                <a:ea typeface="Calibri"/>
                <a:cs typeface="Times New Roman"/>
              </a:rPr>
              <a:t>вимогами</a:t>
            </a:r>
            <a:r>
              <a:rPr lang="ru-RU" sz="2500" dirty="0">
                <a:solidFill>
                  <a:srgbClr val="000000"/>
                </a:solidFill>
                <a:latin typeface="Times New Roman"/>
                <a:ea typeface="Calibri"/>
                <a:cs typeface="Times New Roman"/>
              </a:rPr>
              <a:t>, </a:t>
            </a:r>
            <a:r>
              <a:rPr lang="ru-RU" sz="2500" dirty="0" err="1">
                <a:solidFill>
                  <a:srgbClr val="000000"/>
                </a:solidFill>
                <a:latin typeface="Times New Roman"/>
                <a:ea typeface="Calibri"/>
                <a:cs typeface="Times New Roman"/>
              </a:rPr>
              <a:t>передбаченими</a:t>
            </a:r>
            <a:r>
              <a:rPr lang="ru-RU" sz="2500" dirty="0">
                <a:solidFill>
                  <a:srgbClr val="000000"/>
                </a:solidFill>
                <a:latin typeface="Times New Roman"/>
                <a:ea typeface="Calibri"/>
                <a:cs typeface="Times New Roman"/>
              </a:rPr>
              <a:t> </a:t>
            </a:r>
            <a:r>
              <a:rPr lang="ru-RU" sz="2500" dirty="0" err="1">
                <a:solidFill>
                  <a:srgbClr val="000000"/>
                </a:solidFill>
                <a:latin typeface="Times New Roman"/>
                <a:ea typeface="Calibri"/>
                <a:cs typeface="Times New Roman"/>
              </a:rPr>
              <a:t>статтею</a:t>
            </a:r>
            <a:r>
              <a:rPr lang="ru-RU" sz="2500" dirty="0">
                <a:solidFill>
                  <a:srgbClr val="000000"/>
                </a:solidFill>
                <a:latin typeface="Times New Roman"/>
                <a:ea typeface="Calibri"/>
                <a:cs typeface="Times New Roman"/>
              </a:rPr>
              <a:t> 11</a:t>
            </a:r>
          </a:p>
          <a:p>
            <a:pPr indent="95250">
              <a:lnSpc>
                <a:spcPct val="115000"/>
              </a:lnSpc>
              <a:spcAft>
                <a:spcPts val="0"/>
              </a:spcAft>
            </a:pPr>
            <a:r>
              <a:rPr lang="ru-RU" sz="2500" dirty="0">
                <a:solidFill>
                  <a:srgbClr val="000000"/>
                </a:solidFill>
                <a:latin typeface="Times New Roman"/>
                <a:ea typeface="Calibri"/>
                <a:cs typeface="Times New Roman"/>
              </a:rPr>
              <a:t>  </a:t>
            </a:r>
            <a:r>
              <a:rPr lang="ru-RU" sz="2500" u="sng" dirty="0">
                <a:solidFill>
                  <a:srgbClr val="0000FF"/>
                </a:solidFill>
                <a:latin typeface="Times New Roman"/>
                <a:ea typeface="Calibri"/>
                <a:cs typeface="Times New Roman"/>
                <a:hlinkClick r:id="rId2"/>
              </a:rPr>
              <a:t>Закону </a:t>
            </a:r>
            <a:r>
              <a:rPr lang="ru-RU" sz="2500" u="sng" dirty="0" err="1">
                <a:solidFill>
                  <a:srgbClr val="0000FF"/>
                </a:solidFill>
                <a:latin typeface="Times New Roman"/>
                <a:ea typeface="Calibri"/>
                <a:cs typeface="Times New Roman"/>
                <a:hlinkClick r:id="rId2"/>
              </a:rPr>
              <a:t>України</a:t>
            </a:r>
            <a:r>
              <a:rPr lang="ru-RU" sz="2500" u="sng" dirty="0">
                <a:solidFill>
                  <a:srgbClr val="0000FF"/>
                </a:solidFill>
                <a:latin typeface="Times New Roman"/>
                <a:ea typeface="Calibri"/>
                <a:cs typeface="Times New Roman"/>
                <a:hlinkClick r:id="rId2"/>
              </a:rPr>
              <a:t> “Про </a:t>
            </a:r>
            <a:r>
              <a:rPr lang="ru-RU" sz="2500" u="sng" dirty="0" err="1">
                <a:solidFill>
                  <a:srgbClr val="0000FF"/>
                </a:solidFill>
                <a:latin typeface="Times New Roman"/>
                <a:ea typeface="Calibri"/>
                <a:cs typeface="Times New Roman"/>
                <a:hlinkClick r:id="rId2"/>
              </a:rPr>
              <a:t>повну</a:t>
            </a:r>
            <a:r>
              <a:rPr lang="ru-RU" sz="2500" u="sng" dirty="0">
                <a:solidFill>
                  <a:srgbClr val="0000FF"/>
                </a:solidFill>
                <a:latin typeface="Times New Roman"/>
                <a:ea typeface="Calibri"/>
                <a:cs typeface="Times New Roman"/>
                <a:hlinkClick r:id="rId2"/>
              </a:rPr>
              <a:t> </a:t>
            </a:r>
            <a:r>
              <a:rPr lang="ru-RU" sz="2500" u="sng" dirty="0" err="1">
                <a:solidFill>
                  <a:srgbClr val="0000FF"/>
                </a:solidFill>
                <a:latin typeface="Times New Roman"/>
                <a:ea typeface="Calibri"/>
                <a:cs typeface="Times New Roman"/>
                <a:hlinkClick r:id="rId2"/>
              </a:rPr>
              <a:t>загальну</a:t>
            </a:r>
            <a:r>
              <a:rPr lang="ru-RU" sz="2500" u="sng" dirty="0">
                <a:solidFill>
                  <a:srgbClr val="0000FF"/>
                </a:solidFill>
                <a:latin typeface="Times New Roman"/>
                <a:ea typeface="Calibri"/>
                <a:cs typeface="Times New Roman"/>
                <a:hlinkClick r:id="rId2"/>
              </a:rPr>
              <a:t> </a:t>
            </a:r>
            <a:r>
              <a:rPr lang="ru-RU" sz="2500" u="sng" dirty="0" err="1">
                <a:solidFill>
                  <a:srgbClr val="0000FF"/>
                </a:solidFill>
                <a:latin typeface="Times New Roman"/>
                <a:ea typeface="Calibri"/>
                <a:cs typeface="Times New Roman"/>
                <a:hlinkClick r:id="rId2"/>
              </a:rPr>
              <a:t>середню</a:t>
            </a:r>
            <a:r>
              <a:rPr lang="ru-RU" sz="2500" u="sng" dirty="0">
                <a:solidFill>
                  <a:srgbClr val="0000FF"/>
                </a:solidFill>
                <a:latin typeface="Times New Roman"/>
                <a:ea typeface="Calibri"/>
                <a:cs typeface="Times New Roman"/>
                <a:hlinkClick r:id="rId2"/>
              </a:rPr>
              <a:t> </a:t>
            </a:r>
            <a:r>
              <a:rPr lang="ru-RU" sz="2500" u="sng" dirty="0" err="1">
                <a:solidFill>
                  <a:srgbClr val="0000FF"/>
                </a:solidFill>
                <a:latin typeface="Times New Roman"/>
                <a:ea typeface="Calibri"/>
                <a:cs typeface="Times New Roman"/>
                <a:hlinkClick r:id="rId2"/>
              </a:rPr>
              <a:t>освіту</a:t>
            </a:r>
            <a:r>
              <a:rPr lang="ru-RU" sz="2500" u="sng" dirty="0">
                <a:solidFill>
                  <a:srgbClr val="0000FF"/>
                </a:solidFill>
                <a:latin typeface="Times New Roman"/>
                <a:ea typeface="Calibri"/>
                <a:cs typeface="Times New Roman"/>
                <a:hlinkClick r:id="rId2"/>
              </a:rPr>
              <a:t>”</a:t>
            </a:r>
            <a:r>
              <a:rPr lang="ru-RU" sz="2500" dirty="0">
                <a:latin typeface="Times New Roman"/>
                <a:ea typeface="Calibri"/>
                <a:cs typeface="Times New Roman"/>
              </a:rPr>
              <a:t>.</a:t>
            </a:r>
            <a:endParaRPr lang="uk-UA" sz="2500" dirty="0">
              <a:effectLst/>
              <a:latin typeface="Calibri"/>
              <a:ea typeface="Calibri"/>
              <a:cs typeface="Times New Roman"/>
            </a:endParaRPr>
          </a:p>
        </p:txBody>
      </p:sp>
      <p:sp>
        <p:nvSpPr>
          <p:cNvPr id="3" name="TextBox 2">
            <a:extLst>
              <a:ext uri="{FF2B5EF4-FFF2-40B4-BE49-F238E27FC236}">
                <a16:creationId xmlns:a16="http://schemas.microsoft.com/office/drawing/2014/main" id="{C7DA0E1A-16A9-2D0E-BC55-2CA7672D99AA}"/>
              </a:ext>
            </a:extLst>
          </p:cNvPr>
          <p:cNvSpPr txBox="1"/>
          <p:nvPr/>
        </p:nvSpPr>
        <p:spPr>
          <a:xfrm>
            <a:off x="736599" y="4455852"/>
            <a:ext cx="10303934" cy="2062103"/>
          </a:xfrm>
          <a:prstGeom prst="rect">
            <a:avLst/>
          </a:prstGeom>
          <a:noFill/>
          <a:ln>
            <a:solidFill>
              <a:srgbClr val="00B050"/>
            </a:solidFill>
          </a:ln>
        </p:spPr>
        <p:txBody>
          <a:bodyPr wrap="square">
            <a:spAutoFit/>
          </a:bodyPr>
          <a:lstStyle/>
          <a:p>
            <a:pPr algn="l"/>
            <a:r>
              <a:rPr lang="uk-UA" sz="2000" b="1" i="0" dirty="0">
                <a:solidFill>
                  <a:srgbClr val="333333"/>
                </a:solidFill>
                <a:effectLst/>
                <a:latin typeface="Roboto" panose="02000000000000000000" pitchFamily="2" charset="0"/>
              </a:rPr>
              <a:t>Виконання навчального плану</a:t>
            </a:r>
          </a:p>
          <a:p>
            <a:pPr algn="l"/>
            <a:r>
              <a:rPr lang="uk-UA" b="0" i="0" u="none" strike="noStrike" dirty="0">
                <a:solidFill>
                  <a:srgbClr val="2979FF"/>
                </a:solidFill>
                <a:effectLst/>
                <a:latin typeface="Roboto" panose="02000000000000000000" pitchFamily="2" charset="0"/>
                <a:hlinkClick r:id="rId3"/>
              </a:rPr>
              <a:t>Наказом МОН від 09.08.2024 №1120 </a:t>
            </a:r>
            <a:r>
              <a:rPr lang="uk-UA" b="0" i="0" dirty="0">
                <a:solidFill>
                  <a:srgbClr val="333333"/>
                </a:solidFill>
                <a:effectLst/>
                <a:latin typeface="Roboto" panose="02000000000000000000" pitchFamily="2" charset="0"/>
              </a:rPr>
              <a:t>затверджено нову редакцію Типової освітньої програми для 5 - 9 класів закладів загальної середньої освіти. Цей документ є ключовим для організації освітнього процесу, адже він містить комплекс головних освітніх компонентів. Він окреслює підходи до розроблення освітніх програм закладів освіти, визначає вимоги до здобувачів освіти та обсяг навчального  навантаження, містить рекомендовані форми організації освітнього процесу та опис інструментарію оцінювання. </a:t>
            </a:r>
          </a:p>
        </p:txBody>
      </p:sp>
    </p:spTree>
    <p:extLst>
      <p:ext uri="{BB962C8B-B14F-4D97-AF65-F5344CB8AC3E}">
        <p14:creationId xmlns:p14="http://schemas.microsoft.com/office/powerpoint/2010/main" val="32344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F4E576-A38F-84B5-37B5-0758682EA06B}"/>
              </a:ext>
            </a:extLst>
          </p:cNvPr>
          <p:cNvSpPr txBox="1"/>
          <p:nvPr/>
        </p:nvSpPr>
        <p:spPr>
          <a:xfrm>
            <a:off x="566559" y="270761"/>
            <a:ext cx="10607323" cy="1231106"/>
          </a:xfrm>
          <a:prstGeom prst="rect">
            <a:avLst/>
          </a:prstGeom>
          <a:noFill/>
          <a:ln>
            <a:solidFill>
              <a:srgbClr val="00B050"/>
            </a:solidFill>
          </a:ln>
        </p:spPr>
        <p:txBody>
          <a:bodyPr wrap="square">
            <a:spAutoFit/>
          </a:bodyPr>
          <a:lstStyle/>
          <a:p>
            <a:pPr algn="l"/>
            <a:r>
              <a:rPr lang="uk-UA" sz="2000" b="1" i="0" dirty="0">
                <a:solidFill>
                  <a:srgbClr val="333333"/>
                </a:solidFill>
                <a:effectLst/>
                <a:latin typeface="Roboto" panose="02000000000000000000" pitchFamily="2" charset="0"/>
              </a:rPr>
              <a:t>Оцінювання результатів навчання та оформлення. Свідоцтва досягнень учнів</a:t>
            </a:r>
          </a:p>
          <a:p>
            <a:pPr algn="l"/>
            <a:r>
              <a:rPr lang="uk-UA" b="0" i="0" u="none" strike="noStrike" dirty="0">
                <a:solidFill>
                  <a:srgbClr val="2979FF"/>
                </a:solidFill>
                <a:effectLst/>
                <a:latin typeface="Roboto" panose="02000000000000000000" pitchFamily="2" charset="0"/>
                <a:hlinkClick r:id="rId3"/>
              </a:rPr>
              <a:t>Наказом МОН від 02.08.2024 №1093</a:t>
            </a:r>
            <a:r>
              <a:rPr lang="uk-UA" b="0" i="0" dirty="0">
                <a:solidFill>
                  <a:srgbClr val="333333"/>
                </a:solidFill>
                <a:effectLst/>
                <a:latin typeface="Roboto" panose="02000000000000000000" pitchFamily="2" charset="0"/>
              </a:rPr>
              <a:t> скасовано </a:t>
            </a:r>
            <a:r>
              <a:rPr lang="uk-UA" b="0" i="0" u="none" strike="noStrike" dirty="0">
                <a:solidFill>
                  <a:srgbClr val="2979FF"/>
                </a:solidFill>
                <a:effectLst/>
                <a:latin typeface="Roboto" panose="02000000000000000000" pitchFamily="2" charset="0"/>
                <a:hlinkClick r:id="rId4"/>
              </a:rPr>
              <a:t>наказ МОН від 01.04.2022 №289</a:t>
            </a:r>
            <a:r>
              <a:rPr lang="uk-UA" b="0" i="0" dirty="0">
                <a:solidFill>
                  <a:srgbClr val="333333"/>
                </a:solidFill>
                <a:effectLst/>
                <a:latin typeface="Roboto" panose="02000000000000000000" pitchFamily="2" charset="0"/>
              </a:rPr>
              <a:t> та затверджено рекомендації щодо оцінювання результатів навчання учнів 5-9 класів НУШ. І цей документ містить чимало нововведень! </a:t>
            </a:r>
          </a:p>
        </p:txBody>
      </p:sp>
      <p:sp>
        <p:nvSpPr>
          <p:cNvPr id="10" name="Прямокутник 9">
            <a:extLst>
              <a:ext uri="{FF2B5EF4-FFF2-40B4-BE49-F238E27FC236}">
                <a16:creationId xmlns:a16="http://schemas.microsoft.com/office/drawing/2014/main" id="{EDEFEB92-0F47-25B0-FE78-62C5C5103ED4}"/>
              </a:ext>
            </a:extLst>
          </p:cNvPr>
          <p:cNvSpPr/>
          <p:nvPr/>
        </p:nvSpPr>
        <p:spPr>
          <a:xfrm>
            <a:off x="496710" y="4713047"/>
            <a:ext cx="11198579" cy="1882503"/>
          </a:xfrm>
          <a:prstGeom prst="rect">
            <a:avLst/>
          </a:prstGeom>
          <a:ln>
            <a:solidFill>
              <a:srgbClr val="00B050"/>
            </a:solidFill>
          </a:ln>
        </p:spPr>
        <p:txBody>
          <a:bodyPr wrap="square">
            <a:spAutoFit/>
          </a:bodyPr>
          <a:lstStyle/>
          <a:p>
            <a:pPr>
              <a:lnSpc>
                <a:spcPct val="150000"/>
              </a:lnSpc>
            </a:pPr>
            <a:r>
              <a:rPr lang="ru-RU" sz="2000"/>
              <a:t>Згідно Закону України </a:t>
            </a:r>
            <a:r>
              <a:rPr lang="ru-RU" sz="2000">
                <a:solidFill>
                  <a:srgbClr val="FF0000"/>
                </a:solidFill>
              </a:rPr>
              <a:t>«Про повну загальну середню освіту» </a:t>
            </a:r>
            <a:r>
              <a:rPr lang="ru-RU" sz="2000"/>
              <a:t>кожен учень має право на </a:t>
            </a:r>
            <a:r>
              <a:rPr lang="ru-RU" sz="2000" b="1" u="sng"/>
              <a:t>справедливе, неупереджене, об’єктивне, незалежне, недискримінаційне та доброчесне </a:t>
            </a:r>
            <a:r>
              <a:rPr lang="ru-RU" sz="2000"/>
              <a:t>оцінювання результатів його навчання незалежно від виду та форми здобуття ним освіти.</a:t>
            </a:r>
            <a:endParaRPr lang="uk-UA" sz="2000" dirty="0"/>
          </a:p>
        </p:txBody>
      </p:sp>
      <p:sp>
        <p:nvSpPr>
          <p:cNvPr id="3" name="TextBox 2">
            <a:extLst>
              <a:ext uri="{FF2B5EF4-FFF2-40B4-BE49-F238E27FC236}">
                <a16:creationId xmlns:a16="http://schemas.microsoft.com/office/drawing/2014/main" id="{9A7E4454-6B6D-FBEA-9D48-5B27D9CD17F5}"/>
              </a:ext>
            </a:extLst>
          </p:cNvPr>
          <p:cNvSpPr txBox="1"/>
          <p:nvPr/>
        </p:nvSpPr>
        <p:spPr>
          <a:xfrm>
            <a:off x="361244" y="1583963"/>
            <a:ext cx="11548534" cy="3046988"/>
          </a:xfrm>
          <a:prstGeom prst="rect">
            <a:avLst/>
          </a:prstGeom>
          <a:noFill/>
        </p:spPr>
        <p:txBody>
          <a:bodyPr wrap="square">
            <a:spAutoFit/>
          </a:bodyPr>
          <a:lstStyle/>
          <a:p>
            <a:r>
              <a:rPr lang="uk-UA" sz="2400" u="sng" dirty="0">
                <a:solidFill>
                  <a:srgbClr val="FF0000"/>
                </a:solidFill>
              </a:rPr>
              <a:t>ДО УВАГИ ВЧИТЕЛІВ!</a:t>
            </a:r>
          </a:p>
          <a:p>
            <a:r>
              <a:rPr lang="uk-UA" sz="2400" dirty="0"/>
              <a:t>	</a:t>
            </a:r>
            <a:r>
              <a:rPr lang="uk-UA" sz="2400" u="sng" dirty="0"/>
              <a:t>Оцінювання навчальних досягнень учнів з особливими освітніми потребами/затверджені методичними рекомендаціями/2024 –</a:t>
            </a:r>
            <a:r>
              <a:rPr lang="en-US" sz="2400" u="sng" dirty="0"/>
              <a:t> </a:t>
            </a:r>
            <a:r>
              <a:rPr lang="en-US" sz="2400" u="sng" dirty="0">
                <a:hlinkClick r:id="rId5" action="ppaction://hlinksldjump"/>
              </a:rPr>
              <a:t>https://mon.gov.ua/osvita-2/inklyuzivne-navchannya/dlya-fakhivtsiv/posibniki</a:t>
            </a:r>
            <a:r>
              <a:rPr lang="uk-UA" sz="2400" dirty="0">
                <a:hlinkClick r:id="rId5" action="ppaction://hlinksldjump"/>
              </a:rPr>
              <a:t>	</a:t>
            </a:r>
            <a:endParaRPr lang="en-US" sz="2400" dirty="0"/>
          </a:p>
          <a:p>
            <a:r>
              <a:rPr lang="uk-UA" sz="2400" u="sng" dirty="0"/>
              <a:t>Ці методичні рекомендації створені з метою інформування педагогів закладів загальної середньої освіти про особливості оцінювання навчальних досягнень здобувачів освіти з особливими освітніми потребами в умовах інклюзивного навчання.</a:t>
            </a:r>
          </a:p>
        </p:txBody>
      </p:sp>
    </p:spTree>
    <p:extLst>
      <p:ext uri="{BB962C8B-B14F-4D97-AF65-F5344CB8AC3E}">
        <p14:creationId xmlns:p14="http://schemas.microsoft.com/office/powerpoint/2010/main" val="298010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2F327C9-42C2-43F6-9809-D83C78C87BAF}"/>
              </a:ext>
            </a:extLst>
          </p:cNvPr>
          <p:cNvSpPr/>
          <p:nvPr/>
        </p:nvSpPr>
        <p:spPr>
          <a:xfrm>
            <a:off x="262465" y="1863694"/>
            <a:ext cx="10756799" cy="2383088"/>
          </a:xfrm>
          <a:prstGeom prst="rect">
            <a:avLst/>
          </a:prstGeom>
        </p:spPr>
        <p:txBody>
          <a:bodyPr wrap="square">
            <a:spAutoFit/>
          </a:bodyPr>
          <a:lstStyle/>
          <a:p>
            <a:r>
              <a:rPr lang="ru-RU" sz="2800" dirty="0" err="1"/>
              <a:t>Основними</a:t>
            </a:r>
            <a:r>
              <a:rPr lang="ru-RU" sz="2800" dirty="0"/>
              <a:t> видами </a:t>
            </a:r>
            <a:r>
              <a:rPr lang="ru-RU" sz="2800" dirty="0" err="1"/>
              <a:t>оцінювання</a:t>
            </a:r>
            <a:r>
              <a:rPr lang="ru-RU" sz="2800" dirty="0"/>
              <a:t> </a:t>
            </a:r>
            <a:r>
              <a:rPr lang="ru-RU" sz="2800" dirty="0" err="1"/>
              <a:t>результатів</a:t>
            </a:r>
            <a:r>
              <a:rPr lang="ru-RU" sz="2800" dirty="0"/>
              <a:t> </a:t>
            </a:r>
            <a:r>
              <a:rPr lang="ru-RU" sz="2800" dirty="0" err="1"/>
              <a:t>навчання</a:t>
            </a:r>
            <a:r>
              <a:rPr lang="ru-RU" sz="2800" dirty="0"/>
              <a:t> </a:t>
            </a:r>
            <a:r>
              <a:rPr lang="ru-RU" sz="2800" dirty="0" err="1"/>
              <a:t>учнів</a:t>
            </a:r>
            <a:r>
              <a:rPr lang="ru-RU" sz="2800" dirty="0"/>
              <a:t> є:</a:t>
            </a:r>
          </a:p>
          <a:p>
            <a:pPr>
              <a:lnSpc>
                <a:spcPct val="150000"/>
              </a:lnSpc>
            </a:pPr>
            <a:r>
              <a:rPr lang="ru-RU" sz="2800" b="1" i="1" dirty="0">
                <a:solidFill>
                  <a:schemeClr val="accent1">
                    <a:lumMod val="50000"/>
                  </a:schemeClr>
                </a:solidFill>
              </a:rPr>
              <a:t> -</a:t>
            </a:r>
            <a:r>
              <a:rPr lang="ru-RU" sz="2800" b="1" i="1" dirty="0" err="1">
                <a:solidFill>
                  <a:schemeClr val="accent1">
                    <a:lumMod val="50000"/>
                  </a:schemeClr>
                </a:solidFill>
              </a:rPr>
              <a:t>формувальне</a:t>
            </a:r>
            <a:r>
              <a:rPr lang="ru-RU" sz="2800" b="1" i="1" dirty="0">
                <a:solidFill>
                  <a:schemeClr val="accent1">
                    <a:lumMod val="50000"/>
                  </a:schemeClr>
                </a:solidFill>
              </a:rPr>
              <a:t>;</a:t>
            </a:r>
          </a:p>
          <a:p>
            <a:pPr>
              <a:lnSpc>
                <a:spcPct val="150000"/>
              </a:lnSpc>
            </a:pPr>
            <a:r>
              <a:rPr lang="ru-RU" sz="2800" b="1" i="1" dirty="0">
                <a:solidFill>
                  <a:schemeClr val="accent1">
                    <a:lumMod val="50000"/>
                  </a:schemeClr>
                </a:solidFill>
              </a:rPr>
              <a:t> -</a:t>
            </a:r>
            <a:r>
              <a:rPr lang="ru-RU" sz="2800" b="1" i="1" dirty="0" err="1">
                <a:solidFill>
                  <a:schemeClr val="accent1">
                    <a:lumMod val="50000"/>
                  </a:schemeClr>
                </a:solidFill>
              </a:rPr>
              <a:t>поточне</a:t>
            </a:r>
            <a:r>
              <a:rPr lang="ru-RU" sz="2800" b="1" i="1" dirty="0">
                <a:solidFill>
                  <a:schemeClr val="accent1">
                    <a:lumMod val="50000"/>
                  </a:schemeClr>
                </a:solidFill>
              </a:rPr>
              <a:t> ;</a:t>
            </a:r>
          </a:p>
          <a:p>
            <a:pPr>
              <a:lnSpc>
                <a:spcPct val="150000"/>
              </a:lnSpc>
            </a:pPr>
            <a:r>
              <a:rPr lang="ru-RU" sz="2800" b="1" i="1" dirty="0">
                <a:solidFill>
                  <a:schemeClr val="accent1">
                    <a:lumMod val="50000"/>
                  </a:schemeClr>
                </a:solidFill>
              </a:rPr>
              <a:t> -</a:t>
            </a:r>
            <a:r>
              <a:rPr lang="ru-RU" sz="2800" b="1" i="1" dirty="0" err="1">
                <a:solidFill>
                  <a:schemeClr val="accent1">
                    <a:lumMod val="50000"/>
                  </a:schemeClr>
                </a:solidFill>
              </a:rPr>
              <a:t>підсумкове</a:t>
            </a:r>
            <a:r>
              <a:rPr lang="ru-RU" sz="2800" b="1" i="1" dirty="0">
                <a:solidFill>
                  <a:schemeClr val="accent1">
                    <a:lumMod val="50000"/>
                  </a:schemeClr>
                </a:solidFill>
              </a:rPr>
              <a:t>: </a:t>
            </a:r>
            <a:r>
              <a:rPr lang="ru-RU" sz="2800" b="1" i="1" dirty="0" err="1">
                <a:solidFill>
                  <a:schemeClr val="accent1">
                    <a:lumMod val="50000"/>
                  </a:schemeClr>
                </a:solidFill>
              </a:rPr>
              <a:t>тематичне</a:t>
            </a:r>
            <a:r>
              <a:rPr lang="ru-RU" sz="2800" b="1" i="1" dirty="0">
                <a:solidFill>
                  <a:schemeClr val="accent1">
                    <a:lumMod val="50000"/>
                  </a:schemeClr>
                </a:solidFill>
              </a:rPr>
              <a:t>, </a:t>
            </a:r>
            <a:r>
              <a:rPr lang="ru-RU" sz="2800" b="1" i="1" dirty="0" err="1">
                <a:solidFill>
                  <a:schemeClr val="accent1">
                    <a:lumMod val="50000"/>
                  </a:schemeClr>
                </a:solidFill>
              </a:rPr>
              <a:t>семестрове</a:t>
            </a:r>
            <a:r>
              <a:rPr lang="ru-RU" sz="2800" b="1" i="1" dirty="0">
                <a:solidFill>
                  <a:schemeClr val="accent1">
                    <a:lumMod val="50000"/>
                  </a:schemeClr>
                </a:solidFill>
              </a:rPr>
              <a:t>, </a:t>
            </a:r>
            <a:r>
              <a:rPr lang="ru-RU" sz="2800" b="1" i="1" dirty="0" err="1">
                <a:solidFill>
                  <a:schemeClr val="accent1">
                    <a:lumMod val="50000"/>
                  </a:schemeClr>
                </a:solidFill>
              </a:rPr>
              <a:t>річне</a:t>
            </a:r>
            <a:r>
              <a:rPr lang="ru-RU" sz="2800" b="1" i="1" dirty="0"/>
              <a:t>.</a:t>
            </a:r>
            <a:r>
              <a:rPr lang="ru-RU" sz="2800" dirty="0"/>
              <a:t> </a:t>
            </a:r>
            <a:endParaRPr lang="uk-UA" sz="2800" dirty="0"/>
          </a:p>
        </p:txBody>
      </p:sp>
      <p:sp>
        <p:nvSpPr>
          <p:cNvPr id="5" name="TextBox 4">
            <a:extLst>
              <a:ext uri="{FF2B5EF4-FFF2-40B4-BE49-F238E27FC236}">
                <a16:creationId xmlns:a16="http://schemas.microsoft.com/office/drawing/2014/main" id="{6036317F-3B11-ADF0-B507-151959470969}"/>
              </a:ext>
            </a:extLst>
          </p:cNvPr>
          <p:cNvSpPr txBox="1"/>
          <p:nvPr/>
        </p:nvSpPr>
        <p:spPr>
          <a:xfrm>
            <a:off x="994731" y="240437"/>
            <a:ext cx="10044290" cy="1323439"/>
          </a:xfrm>
          <a:prstGeom prst="rect">
            <a:avLst/>
          </a:prstGeom>
          <a:noFill/>
        </p:spPr>
        <p:txBody>
          <a:bodyPr wrap="square">
            <a:spAutoFit/>
          </a:bodyPr>
          <a:lstStyle/>
          <a:p>
            <a:r>
              <a:rPr lang="uk-UA" sz="2000" b="1" i="0" dirty="0">
                <a:solidFill>
                  <a:srgbClr val="343434"/>
                </a:solidFill>
                <a:effectLst/>
                <a:latin typeface="montserrat" panose="00000500000000000000" pitchFamily="2" charset="-52"/>
              </a:rPr>
              <a:t>Рекомендації щодо оцінювання результатів навчання учнів 5–9 класів, які здобувають освіту відповідно до Державного стандарту базової середньої освіти, затверджено </a:t>
            </a:r>
            <a:r>
              <a:rPr lang="uk-UA" sz="2000" b="1" i="0" u="none" strike="noStrike" dirty="0">
                <a:effectLst/>
                <a:latin typeface="montserrat" panose="00000500000000000000" pitchFamily="2" charset="-52"/>
                <a:hlinkClick r:id="rId3"/>
              </a:rPr>
              <a:t>постановою</a:t>
            </a:r>
            <a:r>
              <a:rPr lang="uk-UA" sz="2000" b="1" i="0" dirty="0">
                <a:solidFill>
                  <a:srgbClr val="343434"/>
                </a:solidFill>
                <a:effectLst/>
                <a:latin typeface="montserrat" panose="00000500000000000000" pitchFamily="2" charset="-52"/>
              </a:rPr>
              <a:t> Кабінету Міністрів України від 30 вересня 2020 року № 898.</a:t>
            </a:r>
            <a:endParaRPr lang="uk-UA" sz="2000" b="1" dirty="0"/>
          </a:p>
        </p:txBody>
      </p:sp>
      <p:sp>
        <p:nvSpPr>
          <p:cNvPr id="6" name="Прямокутник 5">
            <a:extLst>
              <a:ext uri="{FF2B5EF4-FFF2-40B4-BE49-F238E27FC236}">
                <a16:creationId xmlns:a16="http://schemas.microsoft.com/office/drawing/2014/main" id="{4A4C53F0-B287-F039-CE47-BC8450E51A6B}"/>
              </a:ext>
            </a:extLst>
          </p:cNvPr>
          <p:cNvSpPr/>
          <p:nvPr/>
        </p:nvSpPr>
        <p:spPr>
          <a:xfrm>
            <a:off x="801511" y="4546600"/>
            <a:ext cx="10756799" cy="1952201"/>
          </a:xfrm>
          <a:prstGeom prst="rect">
            <a:avLst/>
          </a:prstGeom>
          <a:solidFill>
            <a:srgbClr val="EC8D62"/>
          </a:solidFill>
        </p:spPr>
        <p:txBody>
          <a:bodyPr wrap="square">
            <a:spAutoFit/>
          </a:bodyPr>
          <a:lstStyle/>
          <a:p>
            <a:pPr>
              <a:lnSpc>
                <a:spcPct val="150000"/>
              </a:lnSpc>
            </a:pPr>
            <a:r>
              <a:rPr lang="ru-RU" sz="2800" dirty="0" err="1"/>
              <a:t>Поточне</a:t>
            </a:r>
            <a:r>
              <a:rPr lang="ru-RU" sz="2800" dirty="0"/>
              <a:t>, </a:t>
            </a:r>
            <a:r>
              <a:rPr lang="ru-RU" sz="2800" dirty="0" err="1"/>
              <a:t>семестрове</a:t>
            </a:r>
            <a:r>
              <a:rPr lang="ru-RU" sz="2800" dirty="0"/>
              <a:t> та </a:t>
            </a:r>
            <a:r>
              <a:rPr lang="ru-RU" sz="2800" dirty="0" err="1"/>
              <a:t>підсумкове</a:t>
            </a:r>
            <a:r>
              <a:rPr lang="ru-RU" sz="2800" dirty="0"/>
              <a:t> (</a:t>
            </a:r>
            <a:r>
              <a:rPr lang="ru-RU" sz="2800" dirty="0" err="1"/>
              <a:t>річне</a:t>
            </a:r>
            <a:r>
              <a:rPr lang="ru-RU" sz="2800" dirty="0"/>
              <a:t>) </a:t>
            </a:r>
            <a:r>
              <a:rPr lang="ru-RU" sz="2800" dirty="0" err="1"/>
              <a:t>оцінювання</a:t>
            </a:r>
            <a:r>
              <a:rPr lang="ru-RU" sz="2800" dirty="0"/>
              <a:t> </a:t>
            </a:r>
            <a:r>
              <a:rPr lang="ru-RU" sz="2800" dirty="0" err="1"/>
              <a:t>результатів</a:t>
            </a:r>
            <a:r>
              <a:rPr lang="ru-RU" sz="2800" dirty="0"/>
              <a:t> </a:t>
            </a:r>
            <a:r>
              <a:rPr lang="ru-RU" sz="2800" dirty="0" err="1"/>
              <a:t>навчання</a:t>
            </a:r>
            <a:r>
              <a:rPr lang="ru-RU" sz="2800" dirty="0"/>
              <a:t> </a:t>
            </a:r>
            <a:r>
              <a:rPr lang="ru-RU" sz="2800" dirty="0" err="1"/>
              <a:t>здійснюють</a:t>
            </a:r>
            <a:r>
              <a:rPr lang="ru-RU" sz="2800" dirty="0"/>
              <a:t> за</a:t>
            </a:r>
            <a:r>
              <a:rPr lang="ru-RU" sz="2800" dirty="0">
                <a:solidFill>
                  <a:srgbClr val="FF0000"/>
                </a:solidFill>
              </a:rPr>
              <a:t> 12-бальною </a:t>
            </a:r>
            <a:r>
              <a:rPr lang="ru-RU" sz="2800" dirty="0"/>
              <a:t>системою (шкалою), а </a:t>
            </a:r>
            <a:r>
              <a:rPr lang="ru-RU" sz="2800" dirty="0" err="1"/>
              <a:t>його</a:t>
            </a:r>
            <a:r>
              <a:rPr lang="ru-RU" sz="2800" dirty="0"/>
              <a:t> </a:t>
            </a:r>
            <a:r>
              <a:rPr lang="ru-RU" sz="2800" dirty="0" err="1"/>
              <a:t>результати</a:t>
            </a:r>
            <a:r>
              <a:rPr lang="ru-RU" sz="2800" dirty="0"/>
              <a:t> </a:t>
            </a:r>
            <a:r>
              <a:rPr lang="ru-RU" sz="2800" dirty="0" err="1"/>
              <a:t>позначають</a:t>
            </a:r>
            <a:r>
              <a:rPr lang="ru-RU" sz="2800" dirty="0"/>
              <a:t> цифрами </a:t>
            </a:r>
            <a:r>
              <a:rPr lang="ru-RU" sz="2800" dirty="0" err="1"/>
              <a:t>від</a:t>
            </a:r>
            <a:r>
              <a:rPr lang="ru-RU" sz="2800" dirty="0"/>
              <a:t> 1 до 12.</a:t>
            </a:r>
            <a:endParaRPr lang="uk-UA" sz="2800" dirty="0"/>
          </a:p>
        </p:txBody>
      </p:sp>
    </p:spTree>
    <p:extLst>
      <p:ext uri="{BB962C8B-B14F-4D97-AF65-F5344CB8AC3E}">
        <p14:creationId xmlns:p14="http://schemas.microsoft.com/office/powerpoint/2010/main" val="66009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197746C-9489-E357-B11D-AA644A4C23E0}"/>
              </a:ext>
            </a:extLst>
          </p:cNvPr>
          <p:cNvPicPr>
            <a:picLocks noChangeAspect="1"/>
          </p:cNvPicPr>
          <p:nvPr/>
        </p:nvPicPr>
        <p:blipFill rotWithShape="1">
          <a:blip r:embed="rId3"/>
          <a:srcRect t="22376"/>
          <a:stretch/>
        </p:blipFill>
        <p:spPr>
          <a:xfrm>
            <a:off x="1260049" y="2185942"/>
            <a:ext cx="9671901" cy="2281062"/>
          </a:xfrm>
          <a:prstGeom prst="rect">
            <a:avLst/>
          </a:prstGeom>
          <a:ln>
            <a:solidFill>
              <a:srgbClr val="00B050"/>
            </a:solidFill>
          </a:ln>
        </p:spPr>
      </p:pic>
      <p:sp>
        <p:nvSpPr>
          <p:cNvPr id="4" name="TextBox 3">
            <a:extLst>
              <a:ext uri="{FF2B5EF4-FFF2-40B4-BE49-F238E27FC236}">
                <a16:creationId xmlns:a16="http://schemas.microsoft.com/office/drawing/2014/main" id="{439E6500-8F58-D23C-20A9-572A50F000AC}"/>
              </a:ext>
            </a:extLst>
          </p:cNvPr>
          <p:cNvSpPr txBox="1"/>
          <p:nvPr/>
        </p:nvSpPr>
        <p:spPr>
          <a:xfrm>
            <a:off x="418271" y="246288"/>
            <a:ext cx="10689996" cy="1569660"/>
          </a:xfrm>
          <a:prstGeom prst="rect">
            <a:avLst/>
          </a:prstGeom>
          <a:noFill/>
          <a:ln>
            <a:solidFill>
              <a:srgbClr val="00B050"/>
            </a:solidFill>
          </a:ln>
        </p:spPr>
        <p:txBody>
          <a:bodyPr wrap="square">
            <a:spAutoFit/>
          </a:bodyPr>
          <a:lstStyle/>
          <a:p>
            <a:r>
              <a:rPr lang="uk-UA" sz="2400" b="1" i="0" dirty="0">
                <a:solidFill>
                  <a:srgbClr val="343434"/>
                </a:solidFill>
                <a:effectLst/>
                <a:latin typeface="Arial" panose="020B0604020202020204" pitchFamily="34" charset="0"/>
                <a:cs typeface="Arial" panose="020B0604020202020204" pitchFamily="34" charset="0"/>
              </a:rPr>
              <a:t>Формувальне оцінювання</a:t>
            </a:r>
            <a:r>
              <a:rPr lang="uk-UA" sz="2400" b="0" i="0" dirty="0">
                <a:solidFill>
                  <a:srgbClr val="343434"/>
                </a:solidFill>
                <a:effectLst/>
                <a:latin typeface="Arial" panose="020B0604020202020204" pitchFamily="34" charset="0"/>
                <a:cs typeface="Arial" panose="020B0604020202020204" pitchFamily="34" charset="0"/>
              </a:rPr>
              <a:t> спрямоване на відстеження динаміки навчального поступу учнів, визначення їхніх навчальних (освітніх) потреб і скерування освітнього процесу на підвищення ефективності навчання з урахуванням встановлених результатів навчання.</a:t>
            </a:r>
            <a:endParaRPr lang="uk-UA" sz="2400" dirty="0">
              <a:latin typeface="Arial" panose="020B0604020202020204" pitchFamily="34" charset="0"/>
              <a:cs typeface="Arial" panose="020B0604020202020204" pitchFamily="34" charset="0"/>
            </a:endParaRPr>
          </a:p>
        </p:txBody>
      </p:sp>
      <p:sp>
        <p:nvSpPr>
          <p:cNvPr id="5" name="Прямокутник 4">
            <a:extLst>
              <a:ext uri="{FF2B5EF4-FFF2-40B4-BE49-F238E27FC236}">
                <a16:creationId xmlns:a16="http://schemas.microsoft.com/office/drawing/2014/main" id="{2AFE5E46-68F6-0031-7B5D-EF8F4DF57F70}"/>
              </a:ext>
            </a:extLst>
          </p:cNvPr>
          <p:cNvSpPr/>
          <p:nvPr/>
        </p:nvSpPr>
        <p:spPr>
          <a:xfrm>
            <a:off x="339248" y="4961176"/>
            <a:ext cx="9671901" cy="1200329"/>
          </a:xfrm>
          <a:prstGeom prst="rect">
            <a:avLst/>
          </a:prstGeom>
          <a:ln>
            <a:solidFill>
              <a:srgbClr val="00B050"/>
            </a:solidFill>
          </a:ln>
        </p:spPr>
        <p:txBody>
          <a:bodyPr wrap="square">
            <a:spAutoFit/>
          </a:bodyPr>
          <a:lstStyle/>
          <a:p>
            <a:r>
              <a:rPr lang="ru-RU" sz="2400" dirty="0" err="1">
                <a:latin typeface="Arial" panose="020B0604020202020204" pitchFamily="34" charset="0"/>
                <a:cs typeface="Arial" panose="020B0604020202020204" pitchFamily="34" charset="0"/>
              </a:rPr>
              <a:t>Річне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оцінювання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здійснюється</a:t>
            </a:r>
            <a:r>
              <a:rPr lang="ru-RU" sz="2400" dirty="0">
                <a:latin typeface="Arial" panose="020B0604020202020204" pitchFamily="34" charset="0"/>
                <a:cs typeface="Arial" panose="020B0604020202020204" pitchFamily="34" charset="0"/>
              </a:rPr>
              <a:t> на </a:t>
            </a:r>
            <a:r>
              <a:rPr lang="ru-RU" sz="2400" dirty="0" err="1">
                <a:latin typeface="Arial" panose="020B0604020202020204" pitchFamily="34" charset="0"/>
                <a:cs typeface="Arial" panose="020B0604020202020204" pitchFamily="34" charset="0"/>
              </a:rPr>
              <a:t>підставі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загальної</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оцінки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результатів</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навчання</a:t>
            </a:r>
            <a:r>
              <a:rPr lang="ru-RU" sz="2400" dirty="0">
                <a:latin typeface="Arial" panose="020B0604020202020204" pitchFamily="34" charset="0"/>
                <a:cs typeface="Arial" panose="020B0604020202020204" pitchFamily="34" charset="0"/>
              </a:rPr>
              <a:t> за І та ІІ </a:t>
            </a:r>
            <a:r>
              <a:rPr lang="ru-RU" sz="2400" dirty="0" err="1">
                <a:latin typeface="Arial" panose="020B0604020202020204" pitchFamily="34" charset="0"/>
                <a:cs typeface="Arial" panose="020B0604020202020204" pitchFamily="34" charset="0"/>
              </a:rPr>
              <a:t>семестри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Окремі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види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контрольних</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робіт</a:t>
            </a:r>
            <a:r>
              <a:rPr lang="ru-RU" sz="2400" dirty="0">
                <a:latin typeface="Arial" panose="020B0604020202020204" pitchFamily="34" charset="0"/>
                <a:cs typeface="Arial" panose="020B0604020202020204" pitchFamily="34" charset="0"/>
              </a:rPr>
              <a:t>, як правило, не </a:t>
            </a:r>
            <a:r>
              <a:rPr lang="ru-RU" sz="2400" dirty="0" err="1">
                <a:latin typeface="Arial" panose="020B0604020202020204" pitchFamily="34" charset="0"/>
                <a:cs typeface="Arial" panose="020B0604020202020204" pitchFamily="34" charset="0"/>
              </a:rPr>
              <a:t>проводяться</a:t>
            </a:r>
            <a:r>
              <a:rPr lang="ru-RU" sz="2400" dirty="0">
                <a:latin typeface="Arial" panose="020B0604020202020204" pitchFamily="34" charset="0"/>
                <a:cs typeface="Arial" panose="020B0604020202020204" pitchFamily="34" charset="0"/>
              </a:rPr>
              <a:t>.</a:t>
            </a: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96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6B4D6-80F3-5355-987C-C283546B9DD0}"/>
              </a:ext>
            </a:extLst>
          </p:cNvPr>
          <p:cNvSpPr txBox="1"/>
          <p:nvPr/>
        </p:nvSpPr>
        <p:spPr>
          <a:xfrm>
            <a:off x="406400" y="445491"/>
            <a:ext cx="10453511" cy="5816977"/>
          </a:xfrm>
          <a:prstGeom prst="rect">
            <a:avLst/>
          </a:prstGeom>
          <a:noFill/>
        </p:spPr>
        <p:txBody>
          <a:bodyPr wrap="square">
            <a:spAutoFit/>
          </a:bodyPr>
          <a:lstStyle/>
          <a:p>
            <a:pPr algn="l" fontAlgn="base"/>
            <a:r>
              <a:rPr lang="uk-UA" sz="3600" b="1" i="0" dirty="0">
                <a:solidFill>
                  <a:srgbClr val="00B0F0"/>
                </a:solidFill>
                <a:effectLst/>
                <a:latin typeface="montserrat" panose="00000500000000000000" pitchFamily="2" charset="-52"/>
              </a:rPr>
              <a:t>Основні функції оцінювання:</a:t>
            </a:r>
          </a:p>
          <a:p>
            <a:pPr algn="l" fontAlgn="base"/>
            <a:endParaRPr lang="uk-UA" sz="3600" b="0" i="0" dirty="0">
              <a:solidFill>
                <a:srgbClr val="00B0F0"/>
              </a:solidFill>
              <a:effectLst/>
              <a:latin typeface="montserrat" panose="00000500000000000000" pitchFamily="2" charset="-52"/>
            </a:endParaRPr>
          </a:p>
          <a:p>
            <a:pPr algn="l" fontAlgn="base">
              <a:buFont typeface="Arial" panose="020B0604020202020204" pitchFamily="34" charset="0"/>
              <a:buChar char="•"/>
            </a:pPr>
            <a:r>
              <a:rPr lang="uk-UA" sz="2000" b="1" i="1" dirty="0">
                <a:solidFill>
                  <a:srgbClr val="000000"/>
                </a:solidFill>
                <a:effectLst/>
                <a:latin typeface="montserrat" panose="00000500000000000000" pitchFamily="2" charset="-52"/>
              </a:rPr>
              <a:t>формувальна</a:t>
            </a:r>
            <a:r>
              <a:rPr lang="uk-UA" sz="2000" b="1" i="0" dirty="0">
                <a:solidFill>
                  <a:srgbClr val="000000"/>
                </a:solidFill>
                <a:effectLst/>
                <a:latin typeface="montserrat" panose="00000500000000000000" pitchFamily="2" charset="-52"/>
              </a:rPr>
              <a:t> </a:t>
            </a:r>
            <a:r>
              <a:rPr lang="uk-UA" sz="2000" b="0" i="0" dirty="0">
                <a:solidFill>
                  <a:srgbClr val="000000"/>
                </a:solidFill>
                <a:effectLst/>
                <a:latin typeface="montserrat" panose="00000500000000000000" pitchFamily="2" charset="-52"/>
              </a:rPr>
              <a:t>(забезпечує відстеження динаміки навчального поступу);</a:t>
            </a:r>
          </a:p>
          <a:p>
            <a:pPr algn="l" fontAlgn="base">
              <a:buFont typeface="Arial" panose="020B0604020202020204" pitchFamily="34" charset="0"/>
              <a:buChar char="•"/>
            </a:pPr>
            <a:r>
              <a:rPr lang="uk-UA" sz="2000" b="1" i="1" dirty="0" err="1">
                <a:solidFill>
                  <a:srgbClr val="000000"/>
                </a:solidFill>
                <a:effectLst/>
                <a:latin typeface="montserrat" panose="00000500000000000000" pitchFamily="2" charset="-52"/>
              </a:rPr>
              <a:t>констатувальна</a:t>
            </a:r>
            <a:r>
              <a:rPr lang="uk-UA" sz="2000" b="0" i="0" dirty="0">
                <a:solidFill>
                  <a:srgbClr val="000000"/>
                </a:solidFill>
                <a:effectLst/>
                <a:latin typeface="montserrat" panose="00000500000000000000" pitchFamily="2" charset="-52"/>
              </a:rPr>
              <a:t> (забезпечує встановлення рівня досягнення результатів навчання);</a:t>
            </a:r>
          </a:p>
          <a:p>
            <a:pPr algn="l" fontAlgn="base">
              <a:buFont typeface="Arial" panose="020B0604020202020204" pitchFamily="34" charset="0"/>
              <a:buChar char="•"/>
            </a:pPr>
            <a:r>
              <a:rPr lang="uk-UA" sz="2000" b="1" i="1" dirty="0" err="1">
                <a:solidFill>
                  <a:srgbClr val="000000"/>
                </a:solidFill>
                <a:effectLst/>
                <a:latin typeface="montserrat" panose="00000500000000000000" pitchFamily="2" charset="-52"/>
              </a:rPr>
              <a:t>діагностувальна</a:t>
            </a:r>
            <a:r>
              <a:rPr lang="uk-UA" sz="2000" b="0" i="1" dirty="0">
                <a:solidFill>
                  <a:srgbClr val="000000"/>
                </a:solidFill>
                <a:effectLst/>
                <a:latin typeface="montserrat" panose="00000500000000000000" pitchFamily="2" charset="-52"/>
              </a:rPr>
              <a:t> </a:t>
            </a:r>
            <a:r>
              <a:rPr lang="uk-UA" sz="2000" b="0" i="0" dirty="0">
                <a:solidFill>
                  <a:srgbClr val="000000"/>
                </a:solidFill>
                <a:effectLst/>
                <a:latin typeface="montserrat" panose="00000500000000000000" pitchFamily="2" charset="-52"/>
              </a:rPr>
              <a:t>(надає інформацію про стан досягнення результатів навчання, наявність навчальних втрат, причини виникнення утруднень);</a:t>
            </a:r>
          </a:p>
          <a:p>
            <a:pPr algn="l" fontAlgn="base">
              <a:buFont typeface="Arial" panose="020B0604020202020204" pitchFamily="34" charset="0"/>
              <a:buChar char="•"/>
            </a:pPr>
            <a:r>
              <a:rPr lang="uk-UA" sz="2000" b="1" i="1" dirty="0">
                <a:solidFill>
                  <a:srgbClr val="000000"/>
                </a:solidFill>
                <a:effectLst/>
                <a:latin typeface="montserrat" panose="00000500000000000000" pitchFamily="2" charset="-52"/>
              </a:rPr>
              <a:t>коригувальна</a:t>
            </a:r>
            <a:r>
              <a:rPr lang="uk-UA" sz="2000" b="0" i="1" dirty="0">
                <a:solidFill>
                  <a:srgbClr val="000000"/>
                </a:solidFill>
                <a:effectLst/>
                <a:latin typeface="montserrat" panose="00000500000000000000" pitchFamily="2" charset="-52"/>
              </a:rPr>
              <a:t> </a:t>
            </a:r>
            <a:r>
              <a:rPr lang="uk-UA" sz="2000" b="0" i="0" dirty="0">
                <a:solidFill>
                  <a:srgbClr val="000000"/>
                </a:solidFill>
                <a:effectLst/>
                <a:latin typeface="montserrat" panose="00000500000000000000" pitchFamily="2" charset="-52"/>
              </a:rPr>
              <a:t>(надає змогу вчителю відповідним чином адаптувати освітній процес);</a:t>
            </a:r>
          </a:p>
          <a:p>
            <a:pPr algn="l" fontAlgn="base">
              <a:buFont typeface="Arial" panose="020B0604020202020204" pitchFamily="34" charset="0"/>
              <a:buChar char="•"/>
            </a:pPr>
            <a:r>
              <a:rPr lang="uk-UA" sz="2000" b="1" i="1" dirty="0">
                <a:solidFill>
                  <a:srgbClr val="000000"/>
                </a:solidFill>
                <a:effectLst/>
                <a:latin typeface="montserrat" panose="00000500000000000000" pitchFamily="2" charset="-52"/>
              </a:rPr>
              <a:t>орієнтувальна</a:t>
            </a:r>
            <a:r>
              <a:rPr lang="uk-UA" sz="2000" b="0" i="1" dirty="0">
                <a:solidFill>
                  <a:srgbClr val="000000"/>
                </a:solidFill>
                <a:effectLst/>
                <a:latin typeface="montserrat" panose="00000500000000000000" pitchFamily="2" charset="-52"/>
              </a:rPr>
              <a:t> </a:t>
            </a:r>
            <a:r>
              <a:rPr lang="uk-UA" sz="2000" b="0" i="0" dirty="0">
                <a:solidFill>
                  <a:srgbClr val="000000"/>
                </a:solidFill>
                <a:effectLst/>
                <a:latin typeface="montserrat" panose="00000500000000000000" pitchFamily="2" charset="-52"/>
              </a:rPr>
              <a:t>(надає змогу відстежити динаміку формування результатів навчання та спрогнозувати їх розвиток);</a:t>
            </a:r>
          </a:p>
          <a:p>
            <a:pPr algn="l" fontAlgn="base">
              <a:buFont typeface="Arial" panose="020B0604020202020204" pitchFamily="34" charset="0"/>
              <a:buChar char="•"/>
            </a:pPr>
            <a:r>
              <a:rPr lang="uk-UA" sz="2000" b="1" i="1" dirty="0">
                <a:solidFill>
                  <a:srgbClr val="000000"/>
                </a:solidFill>
                <a:effectLst/>
                <a:latin typeface="montserrat" panose="00000500000000000000" pitchFamily="2" charset="-52"/>
              </a:rPr>
              <a:t>мотиваційно-</a:t>
            </a:r>
            <a:r>
              <a:rPr lang="uk-UA" sz="2000" b="1" i="1" dirty="0" err="1">
                <a:solidFill>
                  <a:srgbClr val="000000"/>
                </a:solidFill>
                <a:effectLst/>
                <a:latin typeface="montserrat" panose="00000500000000000000" pitchFamily="2" charset="-52"/>
              </a:rPr>
              <a:t>стимулювальна</a:t>
            </a:r>
            <a:r>
              <a:rPr lang="uk-UA" sz="2000" b="0" i="0" dirty="0">
                <a:solidFill>
                  <a:srgbClr val="000000"/>
                </a:solidFill>
                <a:effectLst/>
                <a:latin typeface="montserrat" panose="00000500000000000000" pitchFamily="2" charset="-52"/>
              </a:rPr>
              <a:t> (активізує внутрішні й зовнішні мотиви до навчання);</a:t>
            </a:r>
          </a:p>
          <a:p>
            <a:pPr algn="l" fontAlgn="base">
              <a:buFont typeface="Arial" panose="020B0604020202020204" pitchFamily="34" charset="0"/>
              <a:buChar char="•"/>
            </a:pPr>
            <a:r>
              <a:rPr lang="uk-UA" sz="2000" b="1" i="1" dirty="0">
                <a:solidFill>
                  <a:srgbClr val="000000"/>
                </a:solidFill>
                <a:effectLst/>
                <a:latin typeface="montserrat" panose="00000500000000000000" pitchFamily="2" charset="-52"/>
              </a:rPr>
              <a:t>розвивальна</a:t>
            </a:r>
            <a:r>
              <a:rPr lang="uk-UA" sz="2000" b="0" i="0" dirty="0">
                <a:solidFill>
                  <a:srgbClr val="000000"/>
                </a:solidFill>
                <a:effectLst/>
                <a:latin typeface="montserrat" panose="00000500000000000000" pitchFamily="2" charset="-52"/>
              </a:rPr>
              <a:t> (мотивує до рефлексії та самовдосконалення);</a:t>
            </a:r>
          </a:p>
          <a:p>
            <a:pPr algn="l" fontAlgn="base">
              <a:buFont typeface="Arial" panose="020B0604020202020204" pitchFamily="34" charset="0"/>
              <a:buChar char="•"/>
            </a:pPr>
            <a:r>
              <a:rPr lang="uk-UA" sz="2000" b="1" i="1" dirty="0">
                <a:solidFill>
                  <a:srgbClr val="000000"/>
                </a:solidFill>
                <a:effectLst/>
                <a:latin typeface="montserrat" panose="00000500000000000000" pitchFamily="2" charset="-52"/>
              </a:rPr>
              <a:t>прогностична</a:t>
            </a:r>
            <a:r>
              <a:rPr lang="uk-UA" sz="2000" b="0" i="0" dirty="0">
                <a:solidFill>
                  <a:srgbClr val="000000"/>
                </a:solidFill>
                <a:effectLst/>
                <a:latin typeface="montserrat" panose="00000500000000000000" pitchFamily="2" charset="-52"/>
              </a:rPr>
              <a:t> (ставить цілі навчання на майбутнє);</a:t>
            </a:r>
          </a:p>
          <a:p>
            <a:pPr algn="l" fontAlgn="base">
              <a:buFont typeface="Arial" panose="020B0604020202020204" pitchFamily="34" charset="0"/>
              <a:buChar char="•"/>
            </a:pPr>
            <a:r>
              <a:rPr lang="uk-UA" sz="2000" b="1" i="1" dirty="0">
                <a:solidFill>
                  <a:srgbClr val="000000"/>
                </a:solidFill>
                <a:effectLst/>
                <a:latin typeface="montserrat" panose="00000500000000000000" pitchFamily="2" charset="-52"/>
              </a:rPr>
              <a:t>виховна</a:t>
            </a:r>
            <a:r>
              <a:rPr lang="uk-UA" sz="2000" b="0" i="1" dirty="0">
                <a:solidFill>
                  <a:srgbClr val="000000"/>
                </a:solidFill>
                <a:effectLst/>
                <a:latin typeface="montserrat" panose="00000500000000000000" pitchFamily="2" charset="-52"/>
              </a:rPr>
              <a:t> </a:t>
            </a:r>
            <a:r>
              <a:rPr lang="uk-UA" sz="2000" b="0" i="0" dirty="0">
                <a:solidFill>
                  <a:srgbClr val="000000"/>
                </a:solidFill>
                <a:effectLst/>
                <a:latin typeface="montserrat" panose="00000500000000000000" pitchFamily="2" charset="-52"/>
              </a:rPr>
              <a:t>(сприяє вихованню в учнів свідомої дисципліни, наполегливості в роботі, працьовитості, почуття відповідальності, обов'язку).</a:t>
            </a:r>
          </a:p>
        </p:txBody>
      </p:sp>
    </p:spTree>
    <p:extLst>
      <p:ext uri="{BB962C8B-B14F-4D97-AF65-F5344CB8AC3E}">
        <p14:creationId xmlns:p14="http://schemas.microsoft.com/office/powerpoint/2010/main" val="6088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E0CFA08-7CE9-ECCB-3915-FBDA36C6E5D5}"/>
              </a:ext>
            </a:extLst>
          </p:cNvPr>
          <p:cNvPicPr>
            <a:picLocks noChangeAspect="1"/>
          </p:cNvPicPr>
          <p:nvPr/>
        </p:nvPicPr>
        <p:blipFill>
          <a:blip r:embed="rId3"/>
          <a:stretch>
            <a:fillRect/>
          </a:stretch>
        </p:blipFill>
        <p:spPr>
          <a:xfrm>
            <a:off x="863926" y="545625"/>
            <a:ext cx="8271067" cy="4874787"/>
          </a:xfrm>
          <a:prstGeom prst="rect">
            <a:avLst/>
          </a:prstGeom>
        </p:spPr>
      </p:pic>
      <p:sp>
        <p:nvSpPr>
          <p:cNvPr id="2" name="Прямокутник 1">
            <a:extLst>
              <a:ext uri="{FF2B5EF4-FFF2-40B4-BE49-F238E27FC236}">
                <a16:creationId xmlns:a16="http://schemas.microsoft.com/office/drawing/2014/main" id="{515DCBFD-5DDE-5172-D057-44A7A1F49C32}"/>
              </a:ext>
            </a:extLst>
          </p:cNvPr>
          <p:cNvSpPr/>
          <p:nvPr/>
        </p:nvSpPr>
        <p:spPr>
          <a:xfrm>
            <a:off x="6773333" y="545625"/>
            <a:ext cx="993423" cy="27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a:extLst>
              <a:ext uri="{FF2B5EF4-FFF2-40B4-BE49-F238E27FC236}">
                <a16:creationId xmlns:a16="http://schemas.microsoft.com/office/drawing/2014/main" id="{17D14CBA-0115-9EE1-F8CA-AF9CD05D5125}"/>
              </a:ext>
            </a:extLst>
          </p:cNvPr>
          <p:cNvSpPr/>
          <p:nvPr/>
        </p:nvSpPr>
        <p:spPr>
          <a:xfrm>
            <a:off x="7134578" y="1128889"/>
            <a:ext cx="745066" cy="1693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298799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1982A17-E3D7-1DEC-0C95-830D411546DB}"/>
              </a:ext>
            </a:extLst>
          </p:cNvPr>
          <p:cNvPicPr>
            <a:picLocks noChangeAspect="1"/>
          </p:cNvPicPr>
          <p:nvPr/>
        </p:nvPicPr>
        <p:blipFill>
          <a:blip r:embed="rId3"/>
          <a:stretch>
            <a:fillRect/>
          </a:stretch>
        </p:blipFill>
        <p:spPr>
          <a:xfrm>
            <a:off x="0" y="89819"/>
            <a:ext cx="9220740" cy="2670752"/>
          </a:xfrm>
          <a:prstGeom prst="rect">
            <a:avLst/>
          </a:prstGeom>
        </p:spPr>
      </p:pic>
      <p:sp>
        <p:nvSpPr>
          <p:cNvPr id="4" name="TextBox 3">
            <a:extLst>
              <a:ext uri="{FF2B5EF4-FFF2-40B4-BE49-F238E27FC236}">
                <a16:creationId xmlns:a16="http://schemas.microsoft.com/office/drawing/2014/main" id="{DC0068CA-4C73-04DC-FAA0-0D6D876CA965}"/>
              </a:ext>
            </a:extLst>
          </p:cNvPr>
          <p:cNvSpPr txBox="1"/>
          <p:nvPr/>
        </p:nvSpPr>
        <p:spPr>
          <a:xfrm>
            <a:off x="252167" y="2881579"/>
            <a:ext cx="3857919" cy="2031325"/>
          </a:xfrm>
          <a:prstGeom prst="rect">
            <a:avLst/>
          </a:prstGeom>
          <a:noFill/>
        </p:spPr>
        <p:txBody>
          <a:bodyPr wrap="square">
            <a:spAutoFit/>
          </a:bodyPr>
          <a:lstStyle/>
          <a:p>
            <a:r>
              <a:rPr lang="ru-RU" dirty="0"/>
              <a:t>РМ № 2. </a:t>
            </a:r>
            <a:r>
              <a:rPr lang="ru-RU" dirty="0" err="1"/>
              <a:t>Складання</a:t>
            </a:r>
            <a:r>
              <a:rPr lang="ru-RU" dirty="0"/>
              <a:t> та </a:t>
            </a:r>
            <a:r>
              <a:rPr lang="ru-RU" dirty="0" err="1"/>
              <a:t>розігрування</a:t>
            </a:r>
            <a:r>
              <a:rPr lang="ru-RU" dirty="0"/>
              <a:t> </a:t>
            </a:r>
            <a:r>
              <a:rPr lang="ru-RU" dirty="0" err="1"/>
              <a:t>діалогів</a:t>
            </a:r>
            <a:r>
              <a:rPr lang="ru-RU" dirty="0"/>
              <a:t>, </a:t>
            </a:r>
            <a:r>
              <a:rPr lang="ru-RU" dirty="0" err="1"/>
              <a:t>зокрема</a:t>
            </a:r>
            <a:r>
              <a:rPr lang="ru-RU" dirty="0"/>
              <a:t> в онлайн-</a:t>
            </a:r>
            <a:r>
              <a:rPr lang="ru-RU" dirty="0" err="1"/>
              <a:t>середовищі</a:t>
            </a:r>
            <a:r>
              <a:rPr lang="ru-RU" dirty="0"/>
              <a:t> </a:t>
            </a:r>
            <a:r>
              <a:rPr lang="ru-RU" dirty="0" err="1"/>
              <a:t>відповідно</a:t>
            </a:r>
            <a:r>
              <a:rPr lang="ru-RU" dirty="0"/>
              <a:t> до </a:t>
            </a:r>
            <a:r>
              <a:rPr lang="ru-RU" dirty="0" err="1"/>
              <a:t>запропонованої</a:t>
            </a:r>
            <a:r>
              <a:rPr lang="ru-RU" dirty="0"/>
              <a:t> </a:t>
            </a:r>
            <a:r>
              <a:rPr lang="ru-RU" dirty="0" err="1"/>
              <a:t>ситуації</a:t>
            </a:r>
            <a:r>
              <a:rPr lang="ru-RU" dirty="0"/>
              <a:t> </a:t>
            </a:r>
            <a:r>
              <a:rPr lang="ru-RU" dirty="0" err="1"/>
              <a:t>спілкування</a:t>
            </a:r>
            <a:r>
              <a:rPr lang="ru-RU" dirty="0"/>
              <a:t>, </a:t>
            </a:r>
            <a:r>
              <a:rPr lang="ru-RU" dirty="0" err="1"/>
              <a:t>пов'язаної</a:t>
            </a:r>
            <a:r>
              <a:rPr lang="ru-RU" dirty="0"/>
              <a:t> </a:t>
            </a:r>
            <a:r>
              <a:rPr lang="ru-RU" dirty="0" err="1"/>
              <a:t>із</a:t>
            </a:r>
            <a:r>
              <a:rPr lang="ru-RU" dirty="0"/>
              <a:t> </a:t>
            </a:r>
            <a:r>
              <a:rPr lang="ru-RU" dirty="0" err="1"/>
              <a:t>життєвим</a:t>
            </a:r>
            <a:r>
              <a:rPr lang="ru-RU" dirty="0"/>
              <a:t> </a:t>
            </a:r>
            <a:r>
              <a:rPr lang="ru-RU" dirty="0" err="1"/>
              <a:t>досвідом</a:t>
            </a:r>
            <a:r>
              <a:rPr lang="ru-RU" dirty="0"/>
              <a:t> </a:t>
            </a:r>
            <a:r>
              <a:rPr lang="ru-RU" dirty="0" err="1"/>
              <a:t>учнів</a:t>
            </a:r>
            <a:r>
              <a:rPr lang="ru-RU" dirty="0"/>
              <a:t> </a:t>
            </a:r>
            <a:r>
              <a:rPr lang="ru-RU" dirty="0" err="1"/>
              <a:t>із</a:t>
            </a:r>
            <a:r>
              <a:rPr lang="ru-RU" dirty="0"/>
              <a:t> </a:t>
            </a:r>
            <a:r>
              <a:rPr lang="ru-RU" dirty="0" err="1"/>
              <a:t>використанням</a:t>
            </a:r>
            <a:r>
              <a:rPr lang="ru-RU" dirty="0"/>
              <a:t> </a:t>
            </a:r>
            <a:r>
              <a:rPr lang="ru-RU" dirty="0" err="1"/>
              <a:t>етикетних</a:t>
            </a:r>
            <a:r>
              <a:rPr lang="ru-RU" dirty="0"/>
              <a:t> формул</a:t>
            </a:r>
            <a:endParaRPr lang="ru-UA" dirty="0"/>
          </a:p>
        </p:txBody>
      </p:sp>
      <p:sp>
        <p:nvSpPr>
          <p:cNvPr id="6" name="TextBox 5">
            <a:extLst>
              <a:ext uri="{FF2B5EF4-FFF2-40B4-BE49-F238E27FC236}">
                <a16:creationId xmlns:a16="http://schemas.microsoft.com/office/drawing/2014/main" id="{6F34CEC9-C110-26EB-0014-E773064E1DED}"/>
              </a:ext>
            </a:extLst>
          </p:cNvPr>
          <p:cNvSpPr txBox="1"/>
          <p:nvPr/>
        </p:nvSpPr>
        <p:spPr>
          <a:xfrm>
            <a:off x="431277" y="5103674"/>
            <a:ext cx="3113202" cy="1754326"/>
          </a:xfrm>
          <a:prstGeom prst="rect">
            <a:avLst/>
          </a:prstGeom>
          <a:noFill/>
        </p:spPr>
        <p:txBody>
          <a:bodyPr wrap="square">
            <a:spAutoFit/>
          </a:bodyPr>
          <a:lstStyle/>
          <a:p>
            <a:r>
              <a:rPr lang="ru-RU" dirty="0"/>
              <a:t>РМ № 7. </a:t>
            </a:r>
            <a:r>
              <a:rPr lang="ru-RU" dirty="0" err="1"/>
              <a:t>Усний</a:t>
            </a:r>
            <a:r>
              <a:rPr lang="ru-RU" dirty="0"/>
              <a:t> </a:t>
            </a:r>
            <a:r>
              <a:rPr lang="ru-RU" dirty="0" err="1"/>
              <a:t>вибірковий</a:t>
            </a:r>
            <a:r>
              <a:rPr lang="ru-RU" dirty="0"/>
              <a:t> </a:t>
            </a:r>
            <a:r>
              <a:rPr lang="ru-RU" dirty="0" err="1"/>
              <a:t>переказ</a:t>
            </a:r>
            <a:r>
              <a:rPr lang="ru-RU" dirty="0"/>
              <a:t> </a:t>
            </a:r>
            <a:r>
              <a:rPr lang="ru-RU" dirty="0" err="1"/>
              <a:t>художнього</a:t>
            </a:r>
            <a:r>
              <a:rPr lang="ru-RU" dirty="0"/>
              <a:t> тексту, </a:t>
            </a:r>
            <a:r>
              <a:rPr lang="ru-RU" dirty="0" err="1"/>
              <a:t>що</a:t>
            </a:r>
            <a:r>
              <a:rPr lang="ru-RU" dirty="0"/>
              <a:t> </a:t>
            </a:r>
            <a:r>
              <a:rPr lang="ru-RU" dirty="0" err="1"/>
              <a:t>містить</a:t>
            </a:r>
            <a:r>
              <a:rPr lang="ru-RU" dirty="0"/>
              <a:t> </a:t>
            </a:r>
            <a:r>
              <a:rPr lang="ru-RU" dirty="0" err="1"/>
              <a:t>опис</a:t>
            </a:r>
            <a:r>
              <a:rPr lang="ru-RU" dirty="0"/>
              <a:t> предмета, за </a:t>
            </a:r>
            <a:r>
              <a:rPr lang="ru-RU" dirty="0" err="1"/>
              <a:t>колективно</a:t>
            </a:r>
            <a:r>
              <a:rPr lang="ru-RU" dirty="0"/>
              <a:t> </a:t>
            </a:r>
            <a:r>
              <a:rPr lang="ru-RU" dirty="0" err="1"/>
              <a:t>складеним</a:t>
            </a:r>
            <a:r>
              <a:rPr lang="ru-RU" dirty="0"/>
              <a:t> простим планом</a:t>
            </a:r>
            <a:endParaRPr lang="ru-UA" dirty="0"/>
          </a:p>
        </p:txBody>
      </p:sp>
      <p:sp>
        <p:nvSpPr>
          <p:cNvPr id="12" name="Прямоугольник: скругленные углы 11">
            <a:extLst>
              <a:ext uri="{FF2B5EF4-FFF2-40B4-BE49-F238E27FC236}">
                <a16:creationId xmlns:a16="http://schemas.microsoft.com/office/drawing/2014/main" id="{2DCD8276-36E2-2F83-9408-4170E244516E}"/>
              </a:ext>
            </a:extLst>
          </p:cNvPr>
          <p:cNvSpPr/>
          <p:nvPr/>
        </p:nvSpPr>
        <p:spPr>
          <a:xfrm>
            <a:off x="5039020" y="2953940"/>
            <a:ext cx="2113960" cy="1568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0"/>
                <a:solidFill>
                  <a:schemeClr val="tx1"/>
                </a:solidFill>
                <a:effectLst>
                  <a:outerShdw blurRad="38100" dist="19050" dir="2700000" algn="tl" rotWithShape="0">
                    <a:schemeClr val="dk1">
                      <a:alpha val="40000"/>
                    </a:schemeClr>
                  </a:outerShdw>
                </a:effectLst>
              </a:rPr>
              <a:t>Говоріння </a:t>
            </a:r>
            <a:endParaRPr lang="ru-UA" b="1" dirty="0">
              <a:ln w="0"/>
              <a:solidFill>
                <a:schemeClr val="tx1"/>
              </a:solidFill>
              <a:effectLst>
                <a:outerShdw blurRad="38100" dist="19050" dir="2700000" algn="tl" rotWithShape="0">
                  <a:schemeClr val="dk1">
                    <a:alpha val="40000"/>
                  </a:schemeClr>
                </a:outerShdw>
              </a:effectLst>
            </a:endParaRPr>
          </a:p>
        </p:txBody>
      </p:sp>
      <p:sp>
        <p:nvSpPr>
          <p:cNvPr id="13" name="Овал 12">
            <a:extLst>
              <a:ext uri="{FF2B5EF4-FFF2-40B4-BE49-F238E27FC236}">
                <a16:creationId xmlns:a16="http://schemas.microsoft.com/office/drawing/2014/main" id="{25D77C4B-739E-F097-9D3C-70BAA9A5A53A}"/>
              </a:ext>
            </a:extLst>
          </p:cNvPr>
          <p:cNvSpPr/>
          <p:nvPr/>
        </p:nvSpPr>
        <p:spPr>
          <a:xfrm>
            <a:off x="5260156" y="4835951"/>
            <a:ext cx="1736889" cy="1659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n w="0">
                  <a:solidFill>
                    <a:sysClr val="windowText" lastClr="000000"/>
                  </a:solidFill>
                </a:ln>
                <a:solidFill>
                  <a:schemeClr val="tx1"/>
                </a:solidFill>
                <a:effectLst>
                  <a:outerShdw blurRad="38100" dist="19050" dir="2700000" algn="tl" rotWithShape="0">
                    <a:schemeClr val="dk1">
                      <a:alpha val="40000"/>
                    </a:schemeClr>
                  </a:outerShdw>
                </a:effectLst>
              </a:rPr>
              <a:t>Письмо</a:t>
            </a:r>
            <a:endParaRPr lang="ru-UA" dirty="0">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14" name="Стрелка: вправо 13">
            <a:extLst>
              <a:ext uri="{FF2B5EF4-FFF2-40B4-BE49-F238E27FC236}">
                <a16:creationId xmlns:a16="http://schemas.microsoft.com/office/drawing/2014/main" id="{114F091B-38EC-26D5-A57B-E76AABB0AFA4}"/>
              </a:ext>
            </a:extLst>
          </p:cNvPr>
          <p:cNvSpPr/>
          <p:nvPr/>
        </p:nvSpPr>
        <p:spPr>
          <a:xfrm rot="8660226">
            <a:off x="7043445" y="5291654"/>
            <a:ext cx="762621" cy="366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5" name="Стрелка: вправо 14">
            <a:extLst>
              <a:ext uri="{FF2B5EF4-FFF2-40B4-BE49-F238E27FC236}">
                <a16:creationId xmlns:a16="http://schemas.microsoft.com/office/drawing/2014/main" id="{15F17D7A-7A26-E1C0-D7B7-6F6FEA86C447}"/>
              </a:ext>
            </a:extLst>
          </p:cNvPr>
          <p:cNvSpPr/>
          <p:nvPr/>
        </p:nvSpPr>
        <p:spPr>
          <a:xfrm>
            <a:off x="3919210" y="36658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6" name="Стрелка: вправо 15">
            <a:extLst>
              <a:ext uri="{FF2B5EF4-FFF2-40B4-BE49-F238E27FC236}">
                <a16:creationId xmlns:a16="http://schemas.microsoft.com/office/drawing/2014/main" id="{678CDFE8-54D4-8187-615D-32230145F4B2}"/>
              </a:ext>
            </a:extLst>
          </p:cNvPr>
          <p:cNvSpPr/>
          <p:nvPr/>
        </p:nvSpPr>
        <p:spPr>
          <a:xfrm rot="18960056">
            <a:off x="3457764" y="4734615"/>
            <a:ext cx="15718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8" name="TextBox 17">
            <a:extLst>
              <a:ext uri="{FF2B5EF4-FFF2-40B4-BE49-F238E27FC236}">
                <a16:creationId xmlns:a16="http://schemas.microsoft.com/office/drawing/2014/main" id="{36ED02A1-1E31-49A1-B636-F408BEE16203}"/>
              </a:ext>
            </a:extLst>
          </p:cNvPr>
          <p:cNvSpPr txBox="1"/>
          <p:nvPr/>
        </p:nvSpPr>
        <p:spPr>
          <a:xfrm>
            <a:off x="7367964" y="2656716"/>
            <a:ext cx="4173646" cy="1754326"/>
          </a:xfrm>
          <a:prstGeom prst="rect">
            <a:avLst/>
          </a:prstGeom>
          <a:noFill/>
        </p:spPr>
        <p:txBody>
          <a:bodyPr wrap="square">
            <a:spAutoFit/>
          </a:bodyPr>
          <a:lstStyle/>
          <a:p>
            <a:r>
              <a:rPr lang="ru-RU" dirty="0" err="1"/>
              <a:t>Контрольний</a:t>
            </a:r>
            <a:r>
              <a:rPr lang="ru-RU" dirty="0"/>
              <a:t> </a:t>
            </a:r>
            <a:r>
              <a:rPr lang="ru-RU" dirty="0" err="1"/>
              <a:t>докладний</a:t>
            </a:r>
            <a:r>
              <a:rPr lang="ru-RU" dirty="0"/>
              <a:t> </a:t>
            </a:r>
            <a:r>
              <a:rPr lang="ru-RU" dirty="0" err="1"/>
              <a:t>письмовий</a:t>
            </a:r>
            <a:r>
              <a:rPr lang="ru-RU" dirty="0"/>
              <a:t> </a:t>
            </a:r>
            <a:r>
              <a:rPr lang="ru-RU" dirty="0" err="1"/>
              <a:t>переказ</a:t>
            </a:r>
            <a:r>
              <a:rPr lang="ru-RU" dirty="0"/>
              <a:t> тексту </a:t>
            </a:r>
            <a:r>
              <a:rPr lang="ru-RU" dirty="0" err="1"/>
              <a:t>розповідного</a:t>
            </a:r>
            <a:r>
              <a:rPr lang="ru-RU" dirty="0"/>
              <a:t> характеру з </a:t>
            </a:r>
            <a:r>
              <a:rPr lang="ru-RU" dirty="0" err="1"/>
              <a:t>елементами</a:t>
            </a:r>
            <a:r>
              <a:rPr lang="ru-RU" dirty="0"/>
              <a:t> </a:t>
            </a:r>
            <a:r>
              <a:rPr lang="ru-RU" dirty="0" err="1"/>
              <a:t>опису</a:t>
            </a:r>
            <a:r>
              <a:rPr lang="ru-RU" dirty="0"/>
              <a:t> предмета (</a:t>
            </a:r>
            <a:r>
              <a:rPr lang="ru-RU" dirty="0" err="1"/>
              <a:t>або</a:t>
            </a:r>
            <a:r>
              <a:rPr lang="ru-RU" dirty="0"/>
              <a:t> </a:t>
            </a:r>
            <a:r>
              <a:rPr lang="ru-RU" dirty="0" err="1"/>
              <a:t>тварини</a:t>
            </a:r>
            <a:r>
              <a:rPr lang="ru-RU" dirty="0"/>
              <a:t>), </a:t>
            </a:r>
            <a:r>
              <a:rPr lang="ru-RU" dirty="0" err="1"/>
              <a:t>що</a:t>
            </a:r>
            <a:r>
              <a:rPr lang="ru-RU" dirty="0"/>
              <a:t> </a:t>
            </a:r>
            <a:r>
              <a:rPr lang="ru-RU" dirty="0" err="1"/>
              <a:t>містить</a:t>
            </a:r>
            <a:r>
              <a:rPr lang="ru-RU" dirty="0"/>
              <a:t> </a:t>
            </a:r>
            <a:r>
              <a:rPr lang="ru-RU" dirty="0" err="1"/>
              <a:t>синоніми</a:t>
            </a:r>
            <a:r>
              <a:rPr lang="ru-RU" dirty="0"/>
              <a:t> та </a:t>
            </a:r>
            <a:r>
              <a:rPr lang="ru-RU" dirty="0" err="1"/>
              <a:t>антоніми</a:t>
            </a:r>
            <a:r>
              <a:rPr lang="ru-RU" dirty="0"/>
              <a:t> (за </a:t>
            </a:r>
            <a:r>
              <a:rPr lang="ru-RU" dirty="0" err="1"/>
              <a:t>самостійно</a:t>
            </a:r>
            <a:r>
              <a:rPr lang="ru-RU" dirty="0"/>
              <a:t> </a:t>
            </a:r>
            <a:r>
              <a:rPr lang="ru-RU" dirty="0" err="1"/>
              <a:t>складеним</a:t>
            </a:r>
            <a:r>
              <a:rPr lang="ru-RU" dirty="0"/>
              <a:t> простим планом).</a:t>
            </a:r>
            <a:endParaRPr lang="ru-UA" dirty="0"/>
          </a:p>
        </p:txBody>
      </p:sp>
      <p:sp>
        <p:nvSpPr>
          <p:cNvPr id="20" name="TextBox 19">
            <a:extLst>
              <a:ext uri="{FF2B5EF4-FFF2-40B4-BE49-F238E27FC236}">
                <a16:creationId xmlns:a16="http://schemas.microsoft.com/office/drawing/2014/main" id="{E64B9681-BFF8-203E-6A32-9485F4365B95}"/>
              </a:ext>
            </a:extLst>
          </p:cNvPr>
          <p:cNvSpPr txBox="1"/>
          <p:nvPr/>
        </p:nvSpPr>
        <p:spPr>
          <a:xfrm>
            <a:off x="8142403" y="4681137"/>
            <a:ext cx="3629319" cy="646331"/>
          </a:xfrm>
          <a:prstGeom prst="rect">
            <a:avLst/>
          </a:prstGeom>
          <a:noFill/>
        </p:spPr>
        <p:txBody>
          <a:bodyPr wrap="square">
            <a:spAutoFit/>
          </a:bodyPr>
          <a:lstStyle/>
          <a:p>
            <a:r>
              <a:rPr lang="ru-RU" dirty="0" err="1"/>
              <a:t>Проміжний</a:t>
            </a:r>
            <a:r>
              <a:rPr lang="ru-RU" dirty="0"/>
              <a:t> </a:t>
            </a:r>
            <a:r>
              <a:rPr lang="ru-RU" dirty="0" err="1"/>
              <a:t>моніторинг</a:t>
            </a:r>
            <a:r>
              <a:rPr lang="ru-RU" dirty="0"/>
              <a:t>. Диктант.</a:t>
            </a:r>
            <a:endParaRPr lang="ru-UA" dirty="0"/>
          </a:p>
        </p:txBody>
      </p:sp>
      <p:sp>
        <p:nvSpPr>
          <p:cNvPr id="21" name="Стрелка: вправо 20">
            <a:extLst>
              <a:ext uri="{FF2B5EF4-FFF2-40B4-BE49-F238E27FC236}">
                <a16:creationId xmlns:a16="http://schemas.microsoft.com/office/drawing/2014/main" id="{1FF5CCBB-CEA8-9398-FFD5-B4A8A9CDA4FE}"/>
              </a:ext>
            </a:extLst>
          </p:cNvPr>
          <p:cNvSpPr/>
          <p:nvPr/>
        </p:nvSpPr>
        <p:spPr>
          <a:xfrm rot="7106492">
            <a:off x="6699615" y="45395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8893618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TotalTime>
  <Words>1009</Words>
  <Application>Microsoft Office PowerPoint</Application>
  <PresentationFormat>Широкий екран</PresentationFormat>
  <Paragraphs>89</Paragraphs>
  <Slides>15</Slides>
  <Notes>12</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15</vt:i4>
      </vt:variant>
    </vt:vector>
  </HeadingPairs>
  <TitlesOfParts>
    <vt:vector size="23" baseType="lpstr">
      <vt:lpstr>Arial</vt:lpstr>
      <vt:lpstr>Calibri</vt:lpstr>
      <vt:lpstr>montserrat</vt:lpstr>
      <vt:lpstr>Roboto</vt:lpstr>
      <vt:lpstr>Times New Roman</vt:lpstr>
      <vt:lpstr>Trebuchet MS</vt:lpstr>
      <vt:lpstr>Wingdings 3</vt:lpstr>
      <vt:lpstr>Грань</vt:lpstr>
      <vt:lpstr>Особливості щодо викладання та оцінювання навчальних досягнень учнів 5-9 класів, які здобувають освіту відповідно до нового Державного стандарту базової середньої освіти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Рекомендації щодо оцінювання навчальних досягнень учнів 5-6 класів, які здобувають освіту відповідно до нового Державного стандарту базової середньої освіти</dc:title>
  <dc:creator>user</dc:creator>
  <cp:lastModifiedBy>СШ І-ІІІ ст. № 31 м. Києва з п. в. предм. природ.-матема.циклу</cp:lastModifiedBy>
  <cp:revision>20</cp:revision>
  <cp:lastPrinted>2024-08-27T11:46:13Z</cp:lastPrinted>
  <dcterms:created xsi:type="dcterms:W3CDTF">2022-08-23T18:17:16Z</dcterms:created>
  <dcterms:modified xsi:type="dcterms:W3CDTF">2024-12-05T07:58:11Z</dcterms:modified>
</cp:coreProperties>
</file>